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3" r:id="rId1"/>
  </p:sldMasterIdLst>
  <p:notesMasterIdLst>
    <p:notesMasterId r:id="rId16"/>
  </p:notesMasterIdLst>
  <p:sldIdLst>
    <p:sldId id="256" r:id="rId2"/>
    <p:sldId id="4481" r:id="rId3"/>
    <p:sldId id="4492" r:id="rId4"/>
    <p:sldId id="4480" r:id="rId5"/>
    <p:sldId id="4493" r:id="rId6"/>
    <p:sldId id="4473" r:id="rId7"/>
    <p:sldId id="4485" r:id="rId8"/>
    <p:sldId id="4489" r:id="rId9"/>
    <p:sldId id="4487" r:id="rId10"/>
    <p:sldId id="1358" r:id="rId11"/>
    <p:sldId id="4488" r:id="rId12"/>
    <p:sldId id="4491" r:id="rId13"/>
    <p:sldId id="4486" r:id="rId14"/>
    <p:sldId id="4482" r:id="rId15"/>
  </p:sldIdLst>
  <p:sldSz cx="9144000" cy="5143500" type="screen16x9"/>
  <p:notesSz cx="6799263" cy="9929813"/>
  <p:defaultTextStyle>
    <a:defPPr>
      <a:defRPr lang="fi-FI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Tekijä" initials="K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Tekijä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454"/>
    <a:srgbClr val="C5CDE5"/>
    <a:srgbClr val="002E6C"/>
    <a:srgbClr val="E5EFFB"/>
    <a:srgbClr val="8697C8"/>
    <a:srgbClr val="334371"/>
    <a:srgbClr val="005D8C"/>
    <a:srgbClr val="FFECB2"/>
    <a:srgbClr val="0050BB"/>
    <a:srgbClr val="D3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Normaali tyyli 4 - Korostu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Normaali tyyli 4 - Korost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Vaalea tyyli 3 - Korost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9" autoAdjust="0"/>
    <p:restoredTop sz="96283" autoAdjust="0"/>
  </p:normalViewPr>
  <p:slideViewPr>
    <p:cSldViewPr snapToGrid="0">
      <p:cViewPr varScale="1">
        <p:scale>
          <a:sx n="106" d="100"/>
          <a:sy n="106" d="100"/>
        </p:scale>
        <p:origin x="125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7EAC2-E424-4BB7-AFDF-14B9EDD660D3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5E11-0AC5-40C4-B4DA-5F41E076F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48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65E11-0AC5-40C4-B4DA-5F41E076F1D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575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+ taustakuva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536000" y="1852218"/>
            <a:ext cx="4104000" cy="188343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536000" y="3735648"/>
            <a:ext cx="4104000" cy="618300"/>
          </a:xfrm>
        </p:spPr>
        <p:txBody>
          <a:bodyPr>
            <a:normAutofit/>
          </a:bodyPr>
          <a:lstStyle>
            <a:lvl1pPr marL="0" indent="0" algn="l">
              <a:buNone/>
              <a:defRPr sz="1500" b="1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CF120B-A7F4-5545-97E7-FA4530B16E7F}"/>
              </a:ext>
            </a:extLst>
          </p:cNvPr>
          <p:cNvSpPr txBox="1"/>
          <p:nvPr userDrawn="1"/>
        </p:nvSpPr>
        <p:spPr>
          <a:xfrm>
            <a:off x="692332" y="718459"/>
            <a:ext cx="3074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3600" dirty="0" err="1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SaaSec</a:t>
            </a:r>
            <a:r>
              <a:rPr lang="fi-FI" sz="36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-hanke</a:t>
            </a:r>
          </a:p>
        </p:txBody>
      </p:sp>
    </p:spTree>
    <p:extLst>
      <p:ext uri="{BB962C8B-B14F-4D97-AF65-F5344CB8AC3E}">
        <p14:creationId xmlns:p14="http://schemas.microsoft.com/office/powerpoint/2010/main" val="2426944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75000" y="904009"/>
            <a:ext cx="7776000" cy="3631991"/>
          </a:xfrm>
        </p:spPr>
        <p:txBody>
          <a:bodyPr>
            <a:normAutofit/>
          </a:bodyPr>
          <a:lstStyle>
            <a:lvl1pPr marL="180975" indent="-180975">
              <a:defRPr sz="1800"/>
            </a:lvl1pPr>
            <a:lvl2pPr marL="360363" indent="-179388">
              <a:defRPr sz="1600"/>
            </a:lvl2pPr>
            <a:lvl3pPr marL="541338" indent="-180975">
              <a:defRPr sz="1400"/>
            </a:lvl3pPr>
            <a:lvl4pPr marL="720725" indent="-179388">
              <a:defRPr sz="1400"/>
            </a:lvl4pPr>
            <a:lvl5pPr marL="808038" indent="-87313">
              <a:defRPr sz="1200"/>
            </a:lvl5pPr>
          </a:lstStyle>
          <a:p>
            <a:pPr lvl="0"/>
            <a:r>
              <a:rPr lang="fi-FI" noProof="0" dirty="0"/>
              <a:t>Muokkaa tekstin perustyylejä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86577" y="4845636"/>
            <a:ext cx="414046" cy="273844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DDE9422E-AB18-498F-A7FF-179425C9812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8FF9A71E-91DA-403A-976B-1B0C59053A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3569" y="120655"/>
            <a:ext cx="7776863" cy="675000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2E6C"/>
                </a:solidFill>
              </a:defRPr>
            </a:lvl1pPr>
          </a:lstStyle>
          <a:p>
            <a:r>
              <a:rPr lang="fi-FI" noProof="0" dirty="0"/>
              <a:t>Muokkaa </a:t>
            </a:r>
            <a:r>
              <a:rPr lang="fi-FI" noProof="0" dirty="0" err="1"/>
              <a:t>ots</a:t>
            </a:r>
            <a:r>
              <a:rPr lang="fi-FI" noProof="0" dirty="0"/>
              <a:t>. </a:t>
            </a:r>
            <a:r>
              <a:rPr lang="fi-FI" noProof="0" dirty="0" err="1"/>
              <a:t>perustyyl</a:t>
            </a:r>
            <a:r>
              <a:rPr lang="fi-FI" noProof="0" dirty="0"/>
              <a:t>. </a:t>
            </a:r>
            <a:r>
              <a:rPr lang="fi-FI" noProof="0" dirty="0" err="1"/>
              <a:t>napsautt</a:t>
            </a:r>
            <a:r>
              <a:rPr lang="fi-FI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323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">
    <p:bg>
      <p:bgPr>
        <a:solidFill>
          <a:srgbClr val="005D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100189D4-CA77-444A-A8F4-85A8B420D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537" y="1167594"/>
            <a:ext cx="7776863" cy="2620232"/>
          </a:xfrm>
        </p:spPr>
        <p:txBody>
          <a:bodyPr anchor="ctr">
            <a:normAutofit/>
          </a:bodyPr>
          <a:lstStyle>
            <a:lvl1pPr algn="ctr">
              <a:defRPr sz="3525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6FC7A8-4E7E-46E4-8243-42830BBF8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3519" y="4767264"/>
            <a:ext cx="414046" cy="273844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fld id="{DDE9422E-AB18-498F-A7FF-179425C9812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63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Väliotsikko">
    <p:bg>
      <p:bgPr>
        <a:solidFill>
          <a:srgbClr val="C5CD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100189D4-CA77-444A-A8F4-85A8B420D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537" y="1167594"/>
            <a:ext cx="7776863" cy="2620232"/>
          </a:xfrm>
        </p:spPr>
        <p:txBody>
          <a:bodyPr anchor="ctr">
            <a:normAutofit/>
          </a:bodyPr>
          <a:lstStyle>
            <a:lvl1pPr algn="ctr">
              <a:defRPr sz="3525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6FC7A8-4E7E-46E4-8243-42830BBF8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3519" y="4767264"/>
            <a:ext cx="414046" cy="273844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DDE9422E-AB18-498F-A7FF-179425C9812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909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668457" y="4812704"/>
            <a:ext cx="414046" cy="273844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DDE9422E-AB18-498F-A7FF-179425C9812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831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83569" y="82718"/>
            <a:ext cx="7776863" cy="6030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75000" y="837000"/>
            <a:ext cx="7776000" cy="369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43508" y="4767264"/>
            <a:ext cx="41404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/>
                </a:solidFill>
              </a:defRPr>
            </a:lvl1pPr>
          </a:lstStyle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804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5" r:id="rId2"/>
    <p:sldLayoutId id="2147483739" r:id="rId3"/>
    <p:sldLayoutId id="2147483855" r:id="rId4"/>
    <p:sldLayoutId id="2147483751" r:id="rId5"/>
  </p:sldLayoutIdLst>
  <p:hf hdr="0" ftr="0" dt="0"/>
  <p:txStyles>
    <p:titleStyle>
      <a:lvl1pPr algn="l" defTabSz="914378" rtl="0" eaLnBrk="1" latinLnBrk="0" hangingPunct="1">
        <a:spcBef>
          <a:spcPct val="0"/>
        </a:spcBef>
        <a:buNone/>
        <a:defRPr sz="2400" b="1" kern="1200">
          <a:solidFill>
            <a:srgbClr val="002E6C"/>
          </a:solidFill>
          <a:latin typeface="+mj-lt"/>
          <a:ea typeface="+mj-ea"/>
          <a:cs typeface="+mj-cs"/>
        </a:defRPr>
      </a:lvl1pPr>
    </p:titleStyle>
    <p:bodyStyle>
      <a:lvl1pPr marL="0" indent="-135000" algn="l" defTabSz="9143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270000" indent="-135000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5000" indent="-135000" algn="l" defTabSz="9143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35000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675000" indent="-135000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810000" indent="-135000" algn="l" defTabSz="9143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945000" indent="-135000" algn="l" defTabSz="9143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00" indent="-135000" algn="l" defTabSz="9143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215000" indent="-135000" algn="l" defTabSz="9143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4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630723" y="1174401"/>
            <a:ext cx="4261301" cy="1636300"/>
          </a:xfrm>
        </p:spPr>
        <p:txBody>
          <a:bodyPr>
            <a:noAutofit/>
          </a:bodyPr>
          <a:lstStyle/>
          <a:p>
            <a:r>
              <a:rPr lang="fi-FI" sz="2700" dirty="0"/>
              <a:t>Esikonseptointi -</a:t>
            </a:r>
            <a:br>
              <a:rPr lang="fi-FI" sz="2700" dirty="0"/>
            </a:br>
            <a:r>
              <a:rPr lang="fi-FI" sz="2700" dirty="0"/>
              <a:t>Kehitettävän kohteen kiteytys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657427" y="2834973"/>
            <a:ext cx="4261301" cy="1134126"/>
          </a:xfr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&lt;</a:t>
            </a:r>
            <a:r>
              <a:rPr lang="en-US" dirty="0" err="1"/>
              <a:t>Kehityskohde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/>
              <a:t>X.X.202X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2163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3F1CDA4-09E0-4C67-BC0B-501EFB1BB985}"/>
              </a:ext>
            </a:extLst>
          </p:cNvPr>
          <p:cNvSpPr/>
          <p:nvPr/>
        </p:nvSpPr>
        <p:spPr>
          <a:xfrm>
            <a:off x="2264170" y="0"/>
            <a:ext cx="4607342" cy="1328124"/>
          </a:xfrm>
          <a:prstGeom prst="rect">
            <a:avLst/>
          </a:prstGeom>
          <a:solidFill>
            <a:srgbClr val="F8F8F8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050" b="1" dirty="0">
                <a:solidFill>
                  <a:schemeClr val="tx1"/>
                </a:solidFill>
              </a:rPr>
              <a:t>Arvo / hyöty loppuasiakkaalle / kuntalaiselle</a:t>
            </a:r>
            <a:br>
              <a:rPr lang="fi-FI" sz="1050" dirty="0">
                <a:solidFill>
                  <a:schemeClr val="tx1"/>
                </a:solidFill>
              </a:rPr>
            </a:br>
            <a:r>
              <a:rPr lang="fi-FI" sz="105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AF8F514-FD02-4FF5-B440-F9343459EBD7}"/>
              </a:ext>
            </a:extLst>
          </p:cNvPr>
          <p:cNvSpPr/>
          <p:nvPr/>
        </p:nvSpPr>
        <p:spPr>
          <a:xfrm>
            <a:off x="4572662" y="1330840"/>
            <a:ext cx="4562138" cy="1612836"/>
          </a:xfrm>
          <a:prstGeom prst="rect">
            <a:avLst/>
          </a:prstGeom>
          <a:solidFill>
            <a:srgbClr val="F8F8F8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345406" algn="r"/>
            <a:r>
              <a:rPr lang="fi-FI" sz="1050" b="1" dirty="0">
                <a:solidFill>
                  <a:schemeClr val="tx1"/>
                </a:solidFill>
              </a:rPr>
              <a:t>Arvo / hyöty muille yksiköille tai kumppaneille</a:t>
            </a:r>
          </a:p>
          <a:p>
            <a:pPr marL="1345406" algn="r"/>
            <a:r>
              <a:rPr lang="fi-FI" sz="105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EEF8AD9-4071-49DE-A1C3-A4C39278CC2C}"/>
              </a:ext>
            </a:extLst>
          </p:cNvPr>
          <p:cNvSpPr/>
          <p:nvPr/>
        </p:nvSpPr>
        <p:spPr>
          <a:xfrm>
            <a:off x="1" y="1328124"/>
            <a:ext cx="4562138" cy="1612836"/>
          </a:xfrm>
          <a:prstGeom prst="rect">
            <a:avLst/>
          </a:prstGeom>
          <a:solidFill>
            <a:srgbClr val="F8F8F8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833813" algn="l"/>
              </a:tabLst>
            </a:pPr>
            <a:r>
              <a:rPr lang="fi-FI" sz="1050" b="1" dirty="0">
                <a:solidFill>
                  <a:schemeClr val="tx1"/>
                </a:solidFill>
              </a:rPr>
              <a:t>Arvo / hyöty kunnan työntekijälle        </a:t>
            </a:r>
            <a:br>
              <a:rPr lang="fi-FI" sz="1050" dirty="0">
                <a:solidFill>
                  <a:schemeClr val="tx1"/>
                </a:solidFill>
              </a:rPr>
            </a:br>
            <a:r>
              <a:rPr lang="fi-FI" sz="105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CDE0B0F-2C8A-419D-A907-3EF6E3A6551D}"/>
              </a:ext>
            </a:extLst>
          </p:cNvPr>
          <p:cNvSpPr/>
          <p:nvPr/>
        </p:nvSpPr>
        <p:spPr>
          <a:xfrm>
            <a:off x="2268991" y="2946392"/>
            <a:ext cx="4607342" cy="1328124"/>
          </a:xfrm>
          <a:prstGeom prst="rect">
            <a:avLst/>
          </a:prstGeom>
          <a:solidFill>
            <a:srgbClr val="F8F8F8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i-FI" sz="1050" dirty="0">
                <a:solidFill>
                  <a:schemeClr val="tx1"/>
                </a:solidFill>
              </a:rPr>
              <a:t>?</a:t>
            </a:r>
          </a:p>
          <a:p>
            <a:pPr algn="ctr"/>
            <a:r>
              <a:rPr lang="fi-FI" sz="1050" b="1" dirty="0">
                <a:solidFill>
                  <a:schemeClr val="tx1"/>
                </a:solidFill>
              </a:rPr>
              <a:t>Arvo / hyöty toimialalle / tulosyksikölle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1ECFD83-3B7B-457C-BD45-E7C4FA152AAD}"/>
              </a:ext>
            </a:extLst>
          </p:cNvPr>
          <p:cNvSpPr/>
          <p:nvPr/>
        </p:nvSpPr>
        <p:spPr>
          <a:xfrm>
            <a:off x="15258" y="4369525"/>
            <a:ext cx="9128742" cy="765548"/>
          </a:xfrm>
          <a:prstGeom prst="rect">
            <a:avLst/>
          </a:prstGeom>
          <a:solidFill>
            <a:srgbClr val="F8F8F8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050" b="1" dirty="0">
                <a:solidFill>
                  <a:schemeClr val="tx1"/>
                </a:solidFill>
              </a:rPr>
              <a:t>Arvo kuntayhteisölle &amp; yhteiskunnalle</a:t>
            </a:r>
          </a:p>
          <a:p>
            <a:pPr algn="ctr"/>
            <a:r>
              <a:rPr lang="fi-FI" sz="1050" dirty="0">
                <a:solidFill>
                  <a:schemeClr val="tx1"/>
                </a:solidFill>
              </a:rPr>
              <a:t>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5B7950-E937-4495-8874-0D63D6599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5129" y="837532"/>
            <a:ext cx="2594019" cy="259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372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3FCDE58-4C33-D828-49BA-E426D19D46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562426"/>
              </p:ext>
            </p:extLst>
          </p:nvPr>
        </p:nvGraphicFramePr>
        <p:xfrm>
          <a:off x="357809" y="903288"/>
          <a:ext cx="8638524" cy="2397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33461">
                  <a:extLst>
                    <a:ext uri="{9D8B030D-6E8A-4147-A177-3AD203B41FA5}">
                      <a16:colId xmlns:a16="http://schemas.microsoft.com/office/drawing/2014/main" val="300659167"/>
                    </a:ext>
                  </a:extLst>
                </a:gridCol>
                <a:gridCol w="2663687">
                  <a:extLst>
                    <a:ext uri="{9D8B030D-6E8A-4147-A177-3AD203B41FA5}">
                      <a16:colId xmlns:a16="http://schemas.microsoft.com/office/drawing/2014/main" val="606676163"/>
                    </a:ext>
                  </a:extLst>
                </a:gridCol>
                <a:gridCol w="1641376">
                  <a:extLst>
                    <a:ext uri="{9D8B030D-6E8A-4147-A177-3AD203B41FA5}">
                      <a16:colId xmlns:a16="http://schemas.microsoft.com/office/drawing/2014/main" val="8932489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Manuaalinen tai epäoptimaalinen nykytoiminto, </a:t>
                      </a:r>
                      <a:br>
                        <a:rPr lang="fi-FI" sz="1200" dirty="0"/>
                      </a:br>
                      <a:r>
                        <a:rPr lang="fi-FI" sz="1200" dirty="0"/>
                        <a:t>jota voisi automatisoida tai kehittää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Automatisointi / digitalisointi-idea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Huomioita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594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&lt;kuvaus nykyisestä toiminnosta, jota voisi automatisoida, digitalisoida tai muuten suoraviivaistaa tai optimoida&gt;</a:t>
                      </a:r>
                      <a:endParaRPr lang="fi-FI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&lt;ratkaisuidea ko. nykyiseen toimintoon&gt;</a:t>
                      </a:r>
                      <a:endParaRPr lang="fi-FI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13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031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115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368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95658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7A0013-1DF1-7D63-9AD5-05FFB19B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11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4EEFB1-7FDE-3462-808E-4554178A3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937" y="120655"/>
            <a:ext cx="8193495" cy="675000"/>
          </a:xfrm>
        </p:spPr>
        <p:txBody>
          <a:bodyPr/>
          <a:lstStyle/>
          <a:p>
            <a:r>
              <a:rPr lang="fi-FI" dirty="0"/>
              <a:t>Digitalisointimahdollisuudet</a:t>
            </a:r>
          </a:p>
        </p:txBody>
      </p:sp>
    </p:spTree>
    <p:extLst>
      <p:ext uri="{BB962C8B-B14F-4D97-AF65-F5344CB8AC3E}">
        <p14:creationId xmlns:p14="http://schemas.microsoft.com/office/powerpoint/2010/main" val="1673608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4C9E19D-640C-C64F-ECF8-E630A980FB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23280"/>
              </p:ext>
            </p:extLst>
          </p:nvPr>
        </p:nvGraphicFramePr>
        <p:xfrm>
          <a:off x="674688" y="903288"/>
          <a:ext cx="7775574" cy="2682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00432">
                  <a:extLst>
                    <a:ext uri="{9D8B030D-6E8A-4147-A177-3AD203B41FA5}">
                      <a16:colId xmlns:a16="http://schemas.microsoft.com/office/drawing/2014/main" val="3812521556"/>
                    </a:ext>
                  </a:extLst>
                </a:gridCol>
                <a:gridCol w="1775142">
                  <a:extLst>
                    <a:ext uri="{9D8B030D-6E8A-4147-A177-3AD203B41FA5}">
                      <a16:colId xmlns:a16="http://schemas.microsoft.com/office/drawing/2014/main" val="33461607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i-FI" sz="1400" dirty="0"/>
                        <a:t>Erityistarve / erityishuomioitavaa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Kriittisyys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6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i-FI" sz="1200" dirty="0"/>
                        <a:t>&lt;esim. Järjestelmässä tulee olla täysi tuki </a:t>
                      </a:r>
                      <a:r>
                        <a:rPr lang="fi-FI" sz="1200" dirty="0" err="1"/>
                        <a:t>KVTESille</a:t>
                      </a:r>
                      <a:r>
                        <a:rPr lang="fi-FI" sz="1200" dirty="0"/>
                        <a:t> / </a:t>
                      </a:r>
                      <a:r>
                        <a:rPr lang="fi-FI" sz="1200" dirty="0" err="1"/>
                        <a:t>OVTESille</a:t>
                      </a:r>
                      <a:r>
                        <a:rPr lang="fi-FI" sz="120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Pakollinen; Tärkeä; Hyödyllinen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791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&lt;esim. Kunnassa on erityispiirre X, joka on välttämätön toteutua myös tulevassa ratkaisussa&gt;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1266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i-FI" sz="1200" dirty="0"/>
                        <a:t>&lt;esim. uuden lain myötä, uuden toimintamallin / ratkaisun tulee toteuttaa X&gt;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2587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i-FI" sz="1200" dirty="0"/>
                        <a:t>&lt;esim. järjestelmään tallennetaan arkaluontoista tietoa X / toiminto ja/tai ratkaisu on osa kansallista turvallisuusympäristöä ja sen tulee olla toiminnassa myös poikkeusoloissa&gt;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6452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i-FI" sz="1200" dirty="0"/>
                        <a:t>Jne.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214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46611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7A0013-1DF1-7D63-9AD5-05FFB19B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12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4EEFB1-7FDE-3462-808E-4554178A3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Erityishuomioitavaa ratkaisussa</a:t>
            </a:r>
          </a:p>
        </p:txBody>
      </p:sp>
    </p:spTree>
    <p:extLst>
      <p:ext uri="{BB962C8B-B14F-4D97-AF65-F5344CB8AC3E}">
        <p14:creationId xmlns:p14="http://schemas.microsoft.com/office/powerpoint/2010/main" val="978082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6F5781-ABA8-2DB1-6BFA-A0D33EC68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13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2E57CC0-2E4D-A5E3-8323-82EE1C193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531" y="120655"/>
            <a:ext cx="8100901" cy="587292"/>
          </a:xfrm>
        </p:spPr>
        <p:txBody>
          <a:bodyPr/>
          <a:lstStyle/>
          <a:p>
            <a:r>
              <a:rPr lang="fi-FI" dirty="0"/>
              <a:t>Kehittämisen rajaukset ja reunaehdot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5C3044F4-AC0E-68B6-9318-AEE273F160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704159"/>
              </p:ext>
            </p:extLst>
          </p:nvPr>
        </p:nvGraphicFramePr>
        <p:xfrm>
          <a:off x="359532" y="681541"/>
          <a:ext cx="8424937" cy="3387503"/>
        </p:xfrm>
        <a:graphic>
          <a:graphicData uri="http://schemas.openxmlformats.org/drawingml/2006/table">
            <a:tbl>
              <a:tblPr firstRow="1" bandRow="1"/>
              <a:tblGrid>
                <a:gridCol w="2828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2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3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i-FI" sz="1200" dirty="0">
                          <a:solidFill>
                            <a:schemeClr val="bg1"/>
                          </a:solidFill>
                        </a:rPr>
                        <a:t>Tämä kuuluu kehittämiseen</a:t>
                      </a:r>
                    </a:p>
                  </a:txBody>
                  <a:tcPr marL="68575" marR="68575" marT="34295" marB="34295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A07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b="1" dirty="0">
                          <a:solidFill>
                            <a:schemeClr val="tx1"/>
                          </a:solidFill>
                        </a:rPr>
                        <a:t>Tämä ehkä kuuluu mukaan tai kuuluu osittain mukaan </a:t>
                      </a:r>
                    </a:p>
                  </a:txBody>
                  <a:tcPr marL="68575" marR="68575" marT="34295" marB="34295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i-FI" sz="1200" dirty="0">
                          <a:solidFill>
                            <a:schemeClr val="bg1"/>
                          </a:solidFill>
                        </a:rPr>
                        <a:t>Tämä ei kuulu tähän kehittämiseen</a:t>
                      </a:r>
                    </a:p>
                  </a:txBody>
                  <a:tcPr marL="68575" marR="68575" marT="34295" marB="34295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4319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31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>
                        <a:spcAft>
                          <a:spcPts val="200"/>
                        </a:spcAft>
                        <a:buFont typeface="Tahoma" pitchFamily="34" charset="0"/>
                        <a:buChar char="+"/>
                      </a:pPr>
                      <a:r>
                        <a:rPr lang="fi-FI" sz="1100" noProof="0" dirty="0">
                          <a:latin typeface="Arial Narrow" pitchFamily="34" charset="0"/>
                        </a:rPr>
                        <a:t>?</a:t>
                      </a:r>
                    </a:p>
                    <a:p>
                      <a:pPr marL="285750" indent="-285750">
                        <a:spcAft>
                          <a:spcPts val="200"/>
                        </a:spcAft>
                        <a:buFont typeface="Tahoma" pitchFamily="34" charset="0"/>
                        <a:buChar char="+"/>
                      </a:pPr>
                      <a:r>
                        <a:rPr lang="fi-FI" sz="1100" noProof="0" dirty="0">
                          <a:latin typeface="Arial Narrow" pitchFamily="34" charset="0"/>
                        </a:rPr>
                        <a:t>?</a:t>
                      </a:r>
                    </a:p>
                  </a:txBody>
                  <a:tcPr marL="68575" marR="68575" marT="34295" marB="34295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5C3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i-FI" sz="1100" noProof="0" dirty="0">
                          <a:latin typeface="Arial Narrow" pitchFamily="34" charset="0"/>
                        </a:rPr>
                        <a:t>?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i-FI" sz="1100" baseline="0" noProof="0" dirty="0">
                          <a:latin typeface="Arial Narrow" pitchFamily="34" charset="0"/>
                        </a:rPr>
                        <a:t>?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fi-FI" sz="1100" noProof="0" dirty="0">
                        <a:latin typeface="Arial Narrow" pitchFamily="34" charset="0"/>
                      </a:endParaRPr>
                    </a:p>
                  </a:txBody>
                  <a:tcPr marL="68575" marR="68575" marT="34295" marB="34295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 Narrow" panose="020B0606020202030204" pitchFamily="34" charset="0"/>
                        <a:buChar char="–"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 Narrow" panose="020B0606020202030204" pitchFamily="34" charset="0"/>
                        <a:buChar char="–"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 Narrow" panose="020B0606020202030204" pitchFamily="34" charset="0"/>
                        <a:buChar char="–"/>
                        <a:tabLst/>
                        <a:defRPr/>
                      </a:pP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68575" marR="68575" marT="34295" marB="34295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4319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DD40EAB-2C82-8EC3-45D5-244DD6220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035803"/>
              </p:ext>
            </p:extLst>
          </p:nvPr>
        </p:nvGraphicFramePr>
        <p:xfrm>
          <a:off x="350531" y="4218624"/>
          <a:ext cx="843393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3938">
                  <a:extLst>
                    <a:ext uri="{9D8B030D-6E8A-4147-A177-3AD203B41FA5}">
                      <a16:colId xmlns:a16="http://schemas.microsoft.com/office/drawing/2014/main" val="418368399"/>
                    </a:ext>
                  </a:extLst>
                </a:gridCol>
              </a:tblGrid>
              <a:tr h="262504">
                <a:tc>
                  <a:txBody>
                    <a:bodyPr/>
                    <a:lstStyle/>
                    <a:p>
                      <a:r>
                        <a:rPr lang="fi-FI" sz="1200" dirty="0"/>
                        <a:t>Reunaehdot (nämä ehdot tulee täyttyä)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29715"/>
                  </a:ext>
                </a:extLst>
              </a:tr>
              <a:tr h="411242">
                <a:tc>
                  <a:txBody>
                    <a:bodyPr/>
                    <a:lstStyle/>
                    <a:p>
                      <a:r>
                        <a:rPr lang="fi-FI" sz="1100" dirty="0"/>
                        <a:t>&lt;reunaehdot: mistä ei voida tinkiä: Esim. aikataulu (laki tulee voimaan X, aikaisempi ratkaisu poistuu Y), ratkaisumalli, budjetti, tietty toimintatapa tms.</a:t>
                      </a:r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36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545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7A0013-1DF1-7D63-9AD5-05FFB19B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14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4EEFB1-7FDE-3462-808E-4554178A3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649" y="42280"/>
            <a:ext cx="7776863" cy="675000"/>
          </a:xfrm>
        </p:spPr>
        <p:txBody>
          <a:bodyPr/>
          <a:lstStyle/>
          <a:p>
            <a:r>
              <a:rPr lang="fi-FI" dirty="0"/>
              <a:t>Kehittämisen riippuvuudet</a:t>
            </a:r>
          </a:p>
        </p:txBody>
      </p:sp>
      <p:sp>
        <p:nvSpPr>
          <p:cNvPr id="108" name="Content Placeholder 1">
            <a:extLst>
              <a:ext uri="{FF2B5EF4-FFF2-40B4-BE49-F238E27FC236}">
                <a16:creationId xmlns:a16="http://schemas.microsoft.com/office/drawing/2014/main" id="{B94928E3-C707-4E92-1062-B4390F557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757" y="774213"/>
            <a:ext cx="8570828" cy="3864289"/>
          </a:xfrm>
        </p:spPr>
        <p:txBody>
          <a:bodyPr/>
          <a:lstStyle/>
          <a:p>
            <a:r>
              <a:rPr lang="fi-FI" dirty="0"/>
              <a:t>Tai nostamalla tietty järjestelmä keskiöön</a:t>
            </a:r>
          </a:p>
        </p:txBody>
      </p:sp>
      <p:sp>
        <p:nvSpPr>
          <p:cNvPr id="109" name="Rounded Rectangle 75">
            <a:extLst>
              <a:ext uri="{FF2B5EF4-FFF2-40B4-BE49-F238E27FC236}">
                <a16:creationId xmlns:a16="http://schemas.microsoft.com/office/drawing/2014/main" id="{A2B5D874-E3D1-93C3-9BEC-AC21E55910FB}"/>
              </a:ext>
            </a:extLst>
          </p:cNvPr>
          <p:cNvSpPr/>
          <p:nvPr/>
        </p:nvSpPr>
        <p:spPr bwMode="auto">
          <a:xfrm>
            <a:off x="4568112" y="676310"/>
            <a:ext cx="4207136" cy="4325709"/>
          </a:xfrm>
          <a:prstGeom prst="roundRect">
            <a:avLst>
              <a:gd name="adj" fmla="val 3802"/>
            </a:avLst>
          </a:prstGeom>
          <a:solidFill>
            <a:srgbClr val="5AB5EC">
              <a:lumMod val="20000"/>
              <a:lumOff val="80000"/>
            </a:srgbClr>
          </a:solidFill>
          <a:ln w="6350" cap="flat" cmpd="sng" algn="ctr">
            <a:solidFill>
              <a:sysClr val="window" lastClr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27000" tIns="0" rIns="27000"/>
          <a:lstStyle/>
          <a:p>
            <a:pPr algn="ctr">
              <a:buClr>
                <a:sysClr val="windowText" lastClr="000000"/>
              </a:buClr>
              <a:defRPr/>
            </a:pPr>
            <a:r>
              <a:rPr lang="fi-FI" sz="900" kern="0" dirty="0">
                <a:solidFill>
                  <a:sysClr val="windowText" lastClr="000000"/>
                </a:solidFill>
                <a:latin typeface="Arial"/>
                <a:cs typeface="Arial" pitchFamily="34" charset="0"/>
              </a:rPr>
              <a:t>Tämä kehittäminen vaikuttaa näihin projekteihin / toimintoihin</a:t>
            </a:r>
          </a:p>
        </p:txBody>
      </p:sp>
      <p:sp>
        <p:nvSpPr>
          <p:cNvPr id="110" name="Rounded Rectangle 75">
            <a:extLst>
              <a:ext uri="{FF2B5EF4-FFF2-40B4-BE49-F238E27FC236}">
                <a16:creationId xmlns:a16="http://schemas.microsoft.com/office/drawing/2014/main" id="{7E15CE4F-F546-5803-2CDB-2442693B4B40}"/>
              </a:ext>
            </a:extLst>
          </p:cNvPr>
          <p:cNvSpPr/>
          <p:nvPr/>
        </p:nvSpPr>
        <p:spPr bwMode="auto">
          <a:xfrm>
            <a:off x="256852" y="676310"/>
            <a:ext cx="4207136" cy="4325709"/>
          </a:xfrm>
          <a:prstGeom prst="roundRect">
            <a:avLst>
              <a:gd name="adj" fmla="val 3802"/>
            </a:avLst>
          </a:prstGeom>
          <a:solidFill>
            <a:schemeClr val="accent3">
              <a:lumMod val="20000"/>
              <a:lumOff val="80000"/>
            </a:schemeClr>
          </a:solidFill>
          <a:ln w="6350" cap="flat" cmpd="sng" algn="ctr">
            <a:solidFill>
              <a:sysClr val="window" lastClr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27000" tIns="0" rIns="27000"/>
          <a:lstStyle/>
          <a:p>
            <a:pPr algn="ctr">
              <a:buClr>
                <a:sysClr val="windowText" lastClr="000000"/>
              </a:buClr>
              <a:defRPr/>
            </a:pPr>
            <a:r>
              <a:rPr lang="fi-FI" sz="900" kern="0" dirty="0">
                <a:solidFill>
                  <a:sysClr val="windowText" lastClr="000000"/>
                </a:solidFill>
                <a:latin typeface="Arial"/>
                <a:cs typeface="Arial" pitchFamily="34" charset="0"/>
              </a:rPr>
              <a:t>Nämä projektit / toiminnot vaikuttavat tähän kehittämiseen</a:t>
            </a:r>
          </a:p>
        </p:txBody>
      </p:sp>
      <p:sp>
        <p:nvSpPr>
          <p:cNvPr id="111" name="Rounded Rectangle 5">
            <a:extLst>
              <a:ext uri="{FF2B5EF4-FFF2-40B4-BE49-F238E27FC236}">
                <a16:creationId xmlns:a16="http://schemas.microsoft.com/office/drawing/2014/main" id="{7A148F30-1957-9230-FCC4-38B610BBF7B2}"/>
              </a:ext>
            </a:extLst>
          </p:cNvPr>
          <p:cNvSpPr/>
          <p:nvPr/>
        </p:nvSpPr>
        <p:spPr bwMode="auto">
          <a:xfrm>
            <a:off x="4247964" y="676311"/>
            <a:ext cx="531603" cy="4325709"/>
          </a:xfrm>
          <a:prstGeom prst="roundRect">
            <a:avLst>
              <a:gd name="adj" fmla="val 0"/>
            </a:avLst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vert="vert270" anchor="ctr"/>
          <a:lstStyle/>
          <a:p>
            <a:pPr marL="257175" indent="-257175" algn="ctr">
              <a:buClr>
                <a:sysClr val="windowText" lastClr="000000"/>
              </a:buClr>
              <a:defRPr/>
            </a:pPr>
            <a:r>
              <a:rPr lang="fi-FI" kern="0" dirty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&lt;Kehittämiskohde&gt;</a:t>
            </a:r>
            <a:endParaRPr lang="fi-FI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2" name="Group 171">
            <a:extLst>
              <a:ext uri="{FF2B5EF4-FFF2-40B4-BE49-F238E27FC236}">
                <a16:creationId xmlns:a16="http://schemas.microsoft.com/office/drawing/2014/main" id="{2368EDE2-D544-C9D8-9499-868C0DFC467B}"/>
              </a:ext>
            </a:extLst>
          </p:cNvPr>
          <p:cNvGrpSpPr>
            <a:grpSpLocks/>
          </p:cNvGrpSpPr>
          <p:nvPr/>
        </p:nvGrpSpPr>
        <p:grpSpPr bwMode="auto">
          <a:xfrm>
            <a:off x="1630117" y="2686673"/>
            <a:ext cx="2617847" cy="115416"/>
            <a:chOff x="2195737" y="76205"/>
            <a:chExt cx="2016223" cy="148041"/>
          </a:xfrm>
        </p:grpSpPr>
        <p:cxnSp>
          <p:nvCxnSpPr>
            <p:cNvPr id="113" name="Straight Arrow Connector 19">
              <a:extLst>
                <a:ext uri="{FF2B5EF4-FFF2-40B4-BE49-F238E27FC236}">
                  <a16:creationId xmlns:a16="http://schemas.microsoft.com/office/drawing/2014/main" id="{B4989E41-26B7-712C-944D-21FE5EDEB53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195737" y="152432"/>
              <a:ext cx="2016223" cy="315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4" name="TextBox 53">
              <a:extLst>
                <a:ext uri="{FF2B5EF4-FFF2-40B4-BE49-F238E27FC236}">
                  <a16:creationId xmlns:a16="http://schemas.microsoft.com/office/drawing/2014/main" id="{A93ADFAF-F38E-0CE5-060F-61C5F5CA84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245" y="76205"/>
              <a:ext cx="743253" cy="148041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9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000" tIns="0" rIns="27000" bIns="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defRPr/>
              </a:pPr>
              <a:r>
                <a:rPr lang="fi-FI" sz="750" b="1" kern="0" dirty="0">
                  <a:solidFill>
                    <a:prstClr val="black"/>
                  </a:solidFill>
                  <a:latin typeface="Arial Narrow" pitchFamily="34" charset="0"/>
                  <a:cs typeface="Arial" pitchFamily="34" charset="0"/>
                </a:rPr>
                <a:t>&lt;Riippuvuuden kuvaus&gt;</a:t>
              </a:r>
            </a:p>
          </p:txBody>
        </p:sp>
      </p:grpSp>
      <p:sp>
        <p:nvSpPr>
          <p:cNvPr id="115" name="Rounded Rectangle 82">
            <a:extLst>
              <a:ext uri="{FF2B5EF4-FFF2-40B4-BE49-F238E27FC236}">
                <a16:creationId xmlns:a16="http://schemas.microsoft.com/office/drawing/2014/main" id="{6C700768-CD86-4C14-EC98-71AC0D1D1DA7}"/>
              </a:ext>
            </a:extLst>
          </p:cNvPr>
          <p:cNvSpPr/>
          <p:nvPr/>
        </p:nvSpPr>
        <p:spPr bwMode="auto">
          <a:xfrm>
            <a:off x="360976" y="2566522"/>
            <a:ext cx="1271588" cy="35012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ysClr val="window" lastClr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27000" rIns="27000" anchor="ctr"/>
          <a:lstStyle/>
          <a:p>
            <a:pPr algn="ctr">
              <a:buClr>
                <a:sysClr val="windowText" lastClr="000000"/>
              </a:buClr>
              <a:defRPr/>
            </a:pPr>
            <a:r>
              <a:rPr lang="fi-FI" sz="900" kern="0" dirty="0">
                <a:solidFill>
                  <a:sysClr val="windowText" lastClr="000000"/>
                </a:solidFill>
                <a:latin typeface="Arial Narrow" pitchFamily="34" charset="0"/>
              </a:rPr>
              <a:t>&lt;kohde / projekti&gt;</a:t>
            </a:r>
          </a:p>
        </p:txBody>
      </p:sp>
      <p:grpSp>
        <p:nvGrpSpPr>
          <p:cNvPr id="116" name="Group 171">
            <a:extLst>
              <a:ext uri="{FF2B5EF4-FFF2-40B4-BE49-F238E27FC236}">
                <a16:creationId xmlns:a16="http://schemas.microsoft.com/office/drawing/2014/main" id="{6DAE2CD4-BA01-ED14-F1AD-CB10AFE20F27}"/>
              </a:ext>
            </a:extLst>
          </p:cNvPr>
          <p:cNvGrpSpPr>
            <a:grpSpLocks/>
          </p:cNvGrpSpPr>
          <p:nvPr/>
        </p:nvGrpSpPr>
        <p:grpSpPr bwMode="auto">
          <a:xfrm>
            <a:off x="4779567" y="1015831"/>
            <a:ext cx="2617847" cy="115416"/>
            <a:chOff x="2195737" y="76205"/>
            <a:chExt cx="2016223" cy="148041"/>
          </a:xfrm>
        </p:grpSpPr>
        <p:cxnSp>
          <p:nvCxnSpPr>
            <p:cNvPr id="117" name="Straight Arrow Connector 19">
              <a:extLst>
                <a:ext uri="{FF2B5EF4-FFF2-40B4-BE49-F238E27FC236}">
                  <a16:creationId xmlns:a16="http://schemas.microsoft.com/office/drawing/2014/main" id="{735A3856-C8AD-BAC8-1367-1D526A5505F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195737" y="152432"/>
              <a:ext cx="2016223" cy="315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" name="TextBox 53">
              <a:extLst>
                <a:ext uri="{FF2B5EF4-FFF2-40B4-BE49-F238E27FC236}">
                  <a16:creationId xmlns:a16="http://schemas.microsoft.com/office/drawing/2014/main" id="{3B798D02-FA48-C6A9-854A-25C329BEF6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260" y="76205"/>
              <a:ext cx="743253" cy="148041"/>
            </a:xfrm>
            <a:prstGeom prst="rect">
              <a:avLst/>
            </a:prstGeom>
            <a:solidFill>
              <a:srgbClr val="5AB5EC">
                <a:lumMod val="20000"/>
                <a:lumOff val="80000"/>
                <a:alpha val="9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000" tIns="0" rIns="27000" bIns="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defRPr/>
              </a:pPr>
              <a:r>
                <a:rPr lang="fi-FI" sz="750" b="1" kern="0" dirty="0">
                  <a:solidFill>
                    <a:prstClr val="black"/>
                  </a:solidFill>
                  <a:latin typeface="Arial Narrow" pitchFamily="34" charset="0"/>
                  <a:cs typeface="Arial" pitchFamily="34" charset="0"/>
                </a:rPr>
                <a:t>&lt;Riippuvuuden kuvaus&gt;</a:t>
              </a:r>
            </a:p>
          </p:txBody>
        </p:sp>
      </p:grpSp>
      <p:sp>
        <p:nvSpPr>
          <p:cNvPr id="119" name="Rounded Rectangle 82">
            <a:extLst>
              <a:ext uri="{FF2B5EF4-FFF2-40B4-BE49-F238E27FC236}">
                <a16:creationId xmlns:a16="http://schemas.microsoft.com/office/drawing/2014/main" id="{A4942CB1-4763-F874-6738-412C188DBAA7}"/>
              </a:ext>
            </a:extLst>
          </p:cNvPr>
          <p:cNvSpPr/>
          <p:nvPr/>
        </p:nvSpPr>
        <p:spPr bwMode="auto">
          <a:xfrm>
            <a:off x="7391343" y="898474"/>
            <a:ext cx="1271588" cy="952397"/>
          </a:xfrm>
          <a:prstGeom prst="roundRect">
            <a:avLst>
              <a:gd name="adj" fmla="val 9309"/>
            </a:avLst>
          </a:prstGeom>
          <a:solidFill>
            <a:srgbClr val="5AB5EC">
              <a:lumMod val="60000"/>
              <a:lumOff val="40000"/>
            </a:srgbClr>
          </a:solidFill>
          <a:ln w="19050" cap="flat" cmpd="sng" algn="ctr">
            <a:solidFill>
              <a:sysClr val="window" lastClr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27000" rIns="27000" anchor="ctr"/>
          <a:lstStyle/>
          <a:p>
            <a:pPr algn="ctr">
              <a:buClr>
                <a:sysClr val="windowText" lastClr="000000"/>
              </a:buClr>
              <a:defRPr/>
            </a:pPr>
            <a:r>
              <a:rPr lang="fi-FI" sz="900" kern="0" dirty="0">
                <a:solidFill>
                  <a:sysClr val="windowText" lastClr="000000"/>
                </a:solidFill>
                <a:latin typeface="Arial Narrow" pitchFamily="34" charset="0"/>
              </a:rPr>
              <a:t>&lt;kohde / projekti&gt;</a:t>
            </a:r>
          </a:p>
        </p:txBody>
      </p:sp>
      <p:grpSp>
        <p:nvGrpSpPr>
          <p:cNvPr id="128" name="Group 171">
            <a:extLst>
              <a:ext uri="{FF2B5EF4-FFF2-40B4-BE49-F238E27FC236}">
                <a16:creationId xmlns:a16="http://schemas.microsoft.com/office/drawing/2014/main" id="{D8A9E069-EB38-0387-2137-149E5F301E44}"/>
              </a:ext>
            </a:extLst>
          </p:cNvPr>
          <p:cNvGrpSpPr>
            <a:grpSpLocks/>
          </p:cNvGrpSpPr>
          <p:nvPr/>
        </p:nvGrpSpPr>
        <p:grpSpPr bwMode="auto">
          <a:xfrm>
            <a:off x="1627671" y="946518"/>
            <a:ext cx="2617847" cy="115416"/>
            <a:chOff x="2195737" y="76205"/>
            <a:chExt cx="2016223" cy="148041"/>
          </a:xfrm>
        </p:grpSpPr>
        <p:cxnSp>
          <p:nvCxnSpPr>
            <p:cNvPr id="129" name="Straight Arrow Connector 19">
              <a:extLst>
                <a:ext uri="{FF2B5EF4-FFF2-40B4-BE49-F238E27FC236}">
                  <a16:creationId xmlns:a16="http://schemas.microsoft.com/office/drawing/2014/main" id="{2FD59C8F-3584-8423-AAE0-A6056A0978F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195737" y="152432"/>
              <a:ext cx="2016223" cy="315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0" name="TextBox 53">
              <a:extLst>
                <a:ext uri="{FF2B5EF4-FFF2-40B4-BE49-F238E27FC236}">
                  <a16:creationId xmlns:a16="http://schemas.microsoft.com/office/drawing/2014/main" id="{DEDA50F0-05DC-467C-DD0A-997C0BABB7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242" y="76205"/>
              <a:ext cx="743253" cy="148041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9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000" tIns="0" rIns="27000" bIns="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defRPr/>
              </a:pPr>
              <a:r>
                <a:rPr lang="fi-FI" sz="750" b="1" kern="0" dirty="0">
                  <a:solidFill>
                    <a:prstClr val="black"/>
                  </a:solidFill>
                  <a:latin typeface="Arial Narrow" pitchFamily="34" charset="0"/>
                  <a:cs typeface="Arial" pitchFamily="34" charset="0"/>
                </a:rPr>
                <a:t>&lt;Riippuvuuden kuvaus&gt;</a:t>
              </a:r>
            </a:p>
          </p:txBody>
        </p:sp>
      </p:grpSp>
      <p:sp>
        <p:nvSpPr>
          <p:cNvPr id="131" name="Rounded Rectangle 82">
            <a:extLst>
              <a:ext uri="{FF2B5EF4-FFF2-40B4-BE49-F238E27FC236}">
                <a16:creationId xmlns:a16="http://schemas.microsoft.com/office/drawing/2014/main" id="{931301DD-817D-1CE0-9FCF-3C9A037D5C53}"/>
              </a:ext>
            </a:extLst>
          </p:cNvPr>
          <p:cNvSpPr/>
          <p:nvPr/>
        </p:nvSpPr>
        <p:spPr bwMode="auto">
          <a:xfrm>
            <a:off x="358530" y="892335"/>
            <a:ext cx="1271588" cy="86047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ysClr val="window" lastClr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27000" rIns="27000" anchor="ctr"/>
          <a:lstStyle/>
          <a:p>
            <a:pPr algn="ctr">
              <a:buClr>
                <a:sysClr val="windowText" lastClr="000000"/>
              </a:buClr>
              <a:defRPr/>
            </a:pPr>
            <a:r>
              <a:rPr lang="fi-FI" sz="900" kern="0" dirty="0">
                <a:solidFill>
                  <a:sysClr val="windowText" lastClr="000000"/>
                </a:solidFill>
                <a:latin typeface="Arial Narrow" pitchFamily="34" charset="0"/>
              </a:rPr>
              <a:t>&lt;kohde / projekti&gt;</a:t>
            </a:r>
          </a:p>
        </p:txBody>
      </p:sp>
      <p:grpSp>
        <p:nvGrpSpPr>
          <p:cNvPr id="140" name="Group 171">
            <a:extLst>
              <a:ext uri="{FF2B5EF4-FFF2-40B4-BE49-F238E27FC236}">
                <a16:creationId xmlns:a16="http://schemas.microsoft.com/office/drawing/2014/main" id="{781D1367-9AC9-5352-7B9C-D8C45E1CC607}"/>
              </a:ext>
            </a:extLst>
          </p:cNvPr>
          <p:cNvGrpSpPr>
            <a:grpSpLocks/>
          </p:cNvGrpSpPr>
          <p:nvPr/>
        </p:nvGrpSpPr>
        <p:grpSpPr bwMode="auto">
          <a:xfrm>
            <a:off x="4779567" y="1216372"/>
            <a:ext cx="2617846" cy="115416"/>
            <a:chOff x="2195737" y="76205"/>
            <a:chExt cx="2016223" cy="148041"/>
          </a:xfrm>
        </p:grpSpPr>
        <p:cxnSp>
          <p:nvCxnSpPr>
            <p:cNvPr id="141" name="Straight Arrow Connector 19">
              <a:extLst>
                <a:ext uri="{FF2B5EF4-FFF2-40B4-BE49-F238E27FC236}">
                  <a16:creationId xmlns:a16="http://schemas.microsoft.com/office/drawing/2014/main" id="{60D68EB5-FCD2-B0BD-69FD-F0A03483A36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195737" y="152432"/>
              <a:ext cx="2016223" cy="315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2" name="TextBox 53">
              <a:extLst>
                <a:ext uri="{FF2B5EF4-FFF2-40B4-BE49-F238E27FC236}">
                  <a16:creationId xmlns:a16="http://schemas.microsoft.com/office/drawing/2014/main" id="{B10372E9-F39B-690D-B5E0-619B04A427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249" y="76205"/>
              <a:ext cx="743253" cy="148041"/>
            </a:xfrm>
            <a:prstGeom prst="rect">
              <a:avLst/>
            </a:prstGeom>
            <a:solidFill>
              <a:srgbClr val="5AB5EC">
                <a:lumMod val="20000"/>
                <a:lumOff val="80000"/>
                <a:alpha val="9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000" tIns="0" rIns="27000" bIns="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defRPr/>
              </a:pPr>
              <a:r>
                <a:rPr lang="fi-FI" sz="750" b="1" kern="0" dirty="0">
                  <a:solidFill>
                    <a:prstClr val="black"/>
                  </a:solidFill>
                  <a:latin typeface="Arial Narrow" pitchFamily="34" charset="0"/>
                  <a:cs typeface="Arial" pitchFamily="34" charset="0"/>
                </a:rPr>
                <a:t>&lt;Riippuvuuden kuvaus&gt;</a:t>
              </a:r>
            </a:p>
          </p:txBody>
        </p:sp>
      </p:grpSp>
      <p:grpSp>
        <p:nvGrpSpPr>
          <p:cNvPr id="143" name="Group 171">
            <a:extLst>
              <a:ext uri="{FF2B5EF4-FFF2-40B4-BE49-F238E27FC236}">
                <a16:creationId xmlns:a16="http://schemas.microsoft.com/office/drawing/2014/main" id="{53606F05-EE62-8542-9C27-FAD5B494C929}"/>
              </a:ext>
            </a:extLst>
          </p:cNvPr>
          <p:cNvGrpSpPr>
            <a:grpSpLocks/>
          </p:cNvGrpSpPr>
          <p:nvPr/>
        </p:nvGrpSpPr>
        <p:grpSpPr bwMode="auto">
          <a:xfrm>
            <a:off x="4779567" y="2078455"/>
            <a:ext cx="2617847" cy="115416"/>
            <a:chOff x="2195737" y="76205"/>
            <a:chExt cx="2016223" cy="148041"/>
          </a:xfrm>
        </p:grpSpPr>
        <p:cxnSp>
          <p:nvCxnSpPr>
            <p:cNvPr id="144" name="Straight Arrow Connector 19">
              <a:extLst>
                <a:ext uri="{FF2B5EF4-FFF2-40B4-BE49-F238E27FC236}">
                  <a16:creationId xmlns:a16="http://schemas.microsoft.com/office/drawing/2014/main" id="{2678C0A7-5D65-E6B5-75FE-34D71A590E5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195737" y="152432"/>
              <a:ext cx="2016223" cy="315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5" name="TextBox 53">
              <a:extLst>
                <a:ext uri="{FF2B5EF4-FFF2-40B4-BE49-F238E27FC236}">
                  <a16:creationId xmlns:a16="http://schemas.microsoft.com/office/drawing/2014/main" id="{242AD59A-F7A5-8B40-F31E-16EB68794A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241" y="76205"/>
              <a:ext cx="743253" cy="148041"/>
            </a:xfrm>
            <a:prstGeom prst="rect">
              <a:avLst/>
            </a:prstGeom>
            <a:solidFill>
              <a:srgbClr val="5AB5EC">
                <a:lumMod val="20000"/>
                <a:lumOff val="80000"/>
                <a:alpha val="9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000" tIns="0" rIns="27000" bIns="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defRPr/>
              </a:pPr>
              <a:r>
                <a:rPr lang="fi-FI" sz="750" b="1" kern="0" dirty="0">
                  <a:solidFill>
                    <a:prstClr val="black"/>
                  </a:solidFill>
                  <a:latin typeface="Arial Narrow" pitchFamily="34" charset="0"/>
                  <a:cs typeface="Arial" pitchFamily="34" charset="0"/>
                </a:rPr>
                <a:t>&lt;Riippuvuuden kuvaus&gt;</a:t>
              </a:r>
            </a:p>
          </p:txBody>
        </p:sp>
      </p:grpSp>
      <p:sp>
        <p:nvSpPr>
          <p:cNvPr id="146" name="Rounded Rectangle 82">
            <a:extLst>
              <a:ext uri="{FF2B5EF4-FFF2-40B4-BE49-F238E27FC236}">
                <a16:creationId xmlns:a16="http://schemas.microsoft.com/office/drawing/2014/main" id="{D7231C00-ABD3-27E1-DEAC-5924A97386BF}"/>
              </a:ext>
            </a:extLst>
          </p:cNvPr>
          <p:cNvSpPr/>
          <p:nvPr/>
        </p:nvSpPr>
        <p:spPr bwMode="auto">
          <a:xfrm>
            <a:off x="7391343" y="1991436"/>
            <a:ext cx="1271588" cy="293697"/>
          </a:xfrm>
          <a:prstGeom prst="roundRect">
            <a:avLst/>
          </a:prstGeom>
          <a:solidFill>
            <a:srgbClr val="5AB5EC">
              <a:lumMod val="60000"/>
              <a:lumOff val="40000"/>
            </a:srgbClr>
          </a:solidFill>
          <a:ln w="19050" cap="flat" cmpd="sng" algn="ctr">
            <a:solidFill>
              <a:sysClr val="window" lastClr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27000" rIns="27000" anchor="ctr"/>
          <a:lstStyle/>
          <a:p>
            <a:pPr algn="ctr">
              <a:buClr>
                <a:sysClr val="windowText" lastClr="000000"/>
              </a:buClr>
              <a:defRPr/>
            </a:pPr>
            <a:r>
              <a:rPr lang="fi-FI" sz="900" kern="0" dirty="0">
                <a:solidFill>
                  <a:sysClr val="windowText" lastClr="000000"/>
                </a:solidFill>
                <a:latin typeface="Arial Narrow" pitchFamily="34" charset="0"/>
              </a:rPr>
              <a:t>&lt;kohde / projekti&gt;</a:t>
            </a:r>
          </a:p>
        </p:txBody>
      </p:sp>
      <p:grpSp>
        <p:nvGrpSpPr>
          <p:cNvPr id="147" name="Group 171">
            <a:extLst>
              <a:ext uri="{FF2B5EF4-FFF2-40B4-BE49-F238E27FC236}">
                <a16:creationId xmlns:a16="http://schemas.microsoft.com/office/drawing/2014/main" id="{39E90F3D-2927-4850-B676-07B5D3A45E82}"/>
              </a:ext>
            </a:extLst>
          </p:cNvPr>
          <p:cNvGrpSpPr>
            <a:grpSpLocks/>
          </p:cNvGrpSpPr>
          <p:nvPr/>
        </p:nvGrpSpPr>
        <p:grpSpPr bwMode="auto">
          <a:xfrm>
            <a:off x="4779567" y="2428584"/>
            <a:ext cx="2617847" cy="115416"/>
            <a:chOff x="2195737" y="76205"/>
            <a:chExt cx="2016223" cy="148041"/>
          </a:xfrm>
        </p:grpSpPr>
        <p:cxnSp>
          <p:nvCxnSpPr>
            <p:cNvPr id="148" name="Straight Arrow Connector 19">
              <a:extLst>
                <a:ext uri="{FF2B5EF4-FFF2-40B4-BE49-F238E27FC236}">
                  <a16:creationId xmlns:a16="http://schemas.microsoft.com/office/drawing/2014/main" id="{346C3364-BB3E-D0F4-9A9C-D745F8ED3B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195737" y="152432"/>
              <a:ext cx="2016223" cy="315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9" name="TextBox 53">
              <a:extLst>
                <a:ext uri="{FF2B5EF4-FFF2-40B4-BE49-F238E27FC236}">
                  <a16:creationId xmlns:a16="http://schemas.microsoft.com/office/drawing/2014/main" id="{ACA6FF9C-0B15-96FA-4FB2-23B895C04A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245" y="76205"/>
              <a:ext cx="743253" cy="148041"/>
            </a:xfrm>
            <a:prstGeom prst="rect">
              <a:avLst/>
            </a:prstGeom>
            <a:solidFill>
              <a:srgbClr val="5AB5EC">
                <a:lumMod val="20000"/>
                <a:lumOff val="80000"/>
                <a:alpha val="9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000" tIns="0" rIns="27000" bIns="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defRPr/>
              </a:pPr>
              <a:r>
                <a:rPr lang="fi-FI" sz="750" b="1" kern="0" dirty="0">
                  <a:solidFill>
                    <a:prstClr val="black"/>
                  </a:solidFill>
                  <a:latin typeface="Arial Narrow" pitchFamily="34" charset="0"/>
                  <a:cs typeface="Arial" pitchFamily="34" charset="0"/>
                </a:rPr>
                <a:t>&lt;Riippuvuuden kuvaus&gt;</a:t>
              </a:r>
            </a:p>
          </p:txBody>
        </p:sp>
      </p:grpSp>
      <p:sp>
        <p:nvSpPr>
          <p:cNvPr id="150" name="Rounded Rectangle 82">
            <a:extLst>
              <a:ext uri="{FF2B5EF4-FFF2-40B4-BE49-F238E27FC236}">
                <a16:creationId xmlns:a16="http://schemas.microsoft.com/office/drawing/2014/main" id="{F1DDE230-D553-724D-F5D5-56F07750B2C1}"/>
              </a:ext>
            </a:extLst>
          </p:cNvPr>
          <p:cNvSpPr/>
          <p:nvPr/>
        </p:nvSpPr>
        <p:spPr bwMode="auto">
          <a:xfrm>
            <a:off x="7391343" y="2339139"/>
            <a:ext cx="1271588" cy="281388"/>
          </a:xfrm>
          <a:prstGeom prst="roundRect">
            <a:avLst/>
          </a:prstGeom>
          <a:solidFill>
            <a:srgbClr val="5AB5EC">
              <a:lumMod val="60000"/>
              <a:lumOff val="40000"/>
            </a:srgbClr>
          </a:solidFill>
          <a:ln w="19050" cap="flat" cmpd="sng" algn="ctr">
            <a:solidFill>
              <a:sysClr val="window" lastClr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27000" rIns="27000" anchor="ctr"/>
          <a:lstStyle/>
          <a:p>
            <a:pPr algn="ctr">
              <a:buClr>
                <a:sysClr val="windowText" lastClr="000000"/>
              </a:buClr>
              <a:defRPr/>
            </a:pPr>
            <a:r>
              <a:rPr lang="fi-FI" sz="900" kern="0" dirty="0">
                <a:solidFill>
                  <a:sysClr val="windowText" lastClr="000000"/>
                </a:solidFill>
                <a:latin typeface="Arial Narrow" pitchFamily="34" charset="0"/>
              </a:rPr>
              <a:t>&lt;kohde / projekti&gt;</a:t>
            </a:r>
          </a:p>
        </p:txBody>
      </p:sp>
      <p:sp>
        <p:nvSpPr>
          <p:cNvPr id="163" name="Rounded Rectangle 82">
            <a:extLst>
              <a:ext uri="{FF2B5EF4-FFF2-40B4-BE49-F238E27FC236}">
                <a16:creationId xmlns:a16="http://schemas.microsoft.com/office/drawing/2014/main" id="{B7BD57B4-ADE8-10ED-2A9F-1A6054985BF1}"/>
              </a:ext>
            </a:extLst>
          </p:cNvPr>
          <p:cNvSpPr/>
          <p:nvPr/>
        </p:nvSpPr>
        <p:spPr bwMode="auto">
          <a:xfrm>
            <a:off x="360976" y="1850871"/>
            <a:ext cx="1271588" cy="64807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ysClr val="window" lastClr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27000" rIns="27000" anchor="ctr"/>
          <a:lstStyle/>
          <a:p>
            <a:pPr algn="ctr">
              <a:buClr>
                <a:sysClr val="windowText" lastClr="000000"/>
              </a:buClr>
              <a:defRPr/>
            </a:pPr>
            <a:r>
              <a:rPr lang="fi-FI" sz="900" kern="0" dirty="0">
                <a:solidFill>
                  <a:sysClr val="windowText" lastClr="000000"/>
                </a:solidFill>
                <a:latin typeface="Arial Narrow" pitchFamily="34" charset="0"/>
              </a:rPr>
              <a:t>&lt;kohde / projekti&gt;</a:t>
            </a:r>
          </a:p>
        </p:txBody>
      </p:sp>
      <p:grpSp>
        <p:nvGrpSpPr>
          <p:cNvPr id="167" name="Group 171">
            <a:extLst>
              <a:ext uri="{FF2B5EF4-FFF2-40B4-BE49-F238E27FC236}">
                <a16:creationId xmlns:a16="http://schemas.microsoft.com/office/drawing/2014/main" id="{9C03ECA8-73E3-B382-D828-3FA2E4A5DA15}"/>
              </a:ext>
            </a:extLst>
          </p:cNvPr>
          <p:cNvGrpSpPr>
            <a:grpSpLocks/>
          </p:cNvGrpSpPr>
          <p:nvPr/>
        </p:nvGrpSpPr>
        <p:grpSpPr bwMode="auto">
          <a:xfrm>
            <a:off x="1630117" y="1262974"/>
            <a:ext cx="2617847" cy="115416"/>
            <a:chOff x="2195737" y="76205"/>
            <a:chExt cx="2016223" cy="148041"/>
          </a:xfrm>
        </p:grpSpPr>
        <p:cxnSp>
          <p:nvCxnSpPr>
            <p:cNvPr id="168" name="Straight Arrow Connector 19">
              <a:extLst>
                <a:ext uri="{FF2B5EF4-FFF2-40B4-BE49-F238E27FC236}">
                  <a16:creationId xmlns:a16="http://schemas.microsoft.com/office/drawing/2014/main" id="{F4CF283A-4DF3-54A1-61DA-708C821CB65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195737" y="152432"/>
              <a:ext cx="2016223" cy="315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9" name="TextBox 53">
              <a:extLst>
                <a:ext uri="{FF2B5EF4-FFF2-40B4-BE49-F238E27FC236}">
                  <a16:creationId xmlns:a16="http://schemas.microsoft.com/office/drawing/2014/main" id="{9931486A-0A8B-628B-C277-9DF17EB96B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246" y="76205"/>
              <a:ext cx="743253" cy="148041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9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000" tIns="0" rIns="27000" bIns="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defRPr/>
              </a:pPr>
              <a:r>
                <a:rPr lang="fi-FI" sz="750" b="1" kern="0" dirty="0">
                  <a:solidFill>
                    <a:prstClr val="black"/>
                  </a:solidFill>
                  <a:latin typeface="Arial Narrow" pitchFamily="34" charset="0"/>
                  <a:cs typeface="Arial" pitchFamily="34" charset="0"/>
                </a:rPr>
                <a:t>&lt;Riippuvuuden kuvaus&gt;</a:t>
              </a:r>
            </a:p>
          </p:txBody>
        </p:sp>
      </p:grpSp>
      <p:grpSp>
        <p:nvGrpSpPr>
          <p:cNvPr id="173" name="Group 171">
            <a:extLst>
              <a:ext uri="{FF2B5EF4-FFF2-40B4-BE49-F238E27FC236}">
                <a16:creationId xmlns:a16="http://schemas.microsoft.com/office/drawing/2014/main" id="{9FEAC72A-B123-A221-F403-834505A105E7}"/>
              </a:ext>
            </a:extLst>
          </p:cNvPr>
          <p:cNvGrpSpPr>
            <a:grpSpLocks/>
          </p:cNvGrpSpPr>
          <p:nvPr/>
        </p:nvGrpSpPr>
        <p:grpSpPr bwMode="auto">
          <a:xfrm>
            <a:off x="1630117" y="1590800"/>
            <a:ext cx="2617847" cy="115416"/>
            <a:chOff x="2195737" y="76205"/>
            <a:chExt cx="2016223" cy="148041"/>
          </a:xfrm>
        </p:grpSpPr>
        <p:cxnSp>
          <p:nvCxnSpPr>
            <p:cNvPr id="174" name="Straight Arrow Connector 19">
              <a:extLst>
                <a:ext uri="{FF2B5EF4-FFF2-40B4-BE49-F238E27FC236}">
                  <a16:creationId xmlns:a16="http://schemas.microsoft.com/office/drawing/2014/main" id="{E49034AA-79DB-140E-7278-348DF9652B8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195737" y="152432"/>
              <a:ext cx="2016223" cy="315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5" name="TextBox 53">
              <a:extLst>
                <a:ext uri="{FF2B5EF4-FFF2-40B4-BE49-F238E27FC236}">
                  <a16:creationId xmlns:a16="http://schemas.microsoft.com/office/drawing/2014/main" id="{76FE6FDE-8AEA-3E4E-6EE5-5A0009676D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241" y="76205"/>
              <a:ext cx="743253" cy="148041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9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000" tIns="0" rIns="27000" bIns="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defRPr/>
              </a:pPr>
              <a:r>
                <a:rPr lang="fi-FI" sz="750" b="1" kern="0" dirty="0">
                  <a:solidFill>
                    <a:prstClr val="black"/>
                  </a:solidFill>
                  <a:latin typeface="Arial Narrow" pitchFamily="34" charset="0"/>
                  <a:cs typeface="Arial" pitchFamily="34" charset="0"/>
                </a:rPr>
                <a:t>&lt;Riippuvuuden kuvaus&gt;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431CA4C6-2D1A-2FDD-10C0-96EF4086A415}"/>
              </a:ext>
            </a:extLst>
          </p:cNvPr>
          <p:cNvGrpSpPr>
            <a:grpSpLocks/>
          </p:cNvGrpSpPr>
          <p:nvPr/>
        </p:nvGrpSpPr>
        <p:grpSpPr bwMode="auto">
          <a:xfrm>
            <a:off x="1632564" y="1864444"/>
            <a:ext cx="2617847" cy="115416"/>
            <a:chOff x="2195737" y="76205"/>
            <a:chExt cx="2016223" cy="148041"/>
          </a:xfrm>
        </p:grpSpPr>
        <p:cxnSp>
          <p:nvCxnSpPr>
            <p:cNvPr id="177" name="Straight Arrow Connector 19">
              <a:extLst>
                <a:ext uri="{FF2B5EF4-FFF2-40B4-BE49-F238E27FC236}">
                  <a16:creationId xmlns:a16="http://schemas.microsoft.com/office/drawing/2014/main" id="{95E0221D-F271-FCC6-BE1B-F0524C4B73A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195737" y="152432"/>
              <a:ext cx="2016223" cy="315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8" name="TextBox 53">
              <a:extLst>
                <a:ext uri="{FF2B5EF4-FFF2-40B4-BE49-F238E27FC236}">
                  <a16:creationId xmlns:a16="http://schemas.microsoft.com/office/drawing/2014/main" id="{DB75C921-B9FC-7498-EC31-FFAC33F584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241" y="76205"/>
              <a:ext cx="743253" cy="148041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9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000" tIns="0" rIns="27000" bIns="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defRPr/>
              </a:pPr>
              <a:r>
                <a:rPr lang="fi-FI" sz="750" b="1" kern="0" dirty="0">
                  <a:solidFill>
                    <a:prstClr val="black"/>
                  </a:solidFill>
                  <a:latin typeface="Arial Narrow" pitchFamily="34" charset="0"/>
                  <a:cs typeface="Arial" pitchFamily="34" charset="0"/>
                </a:rPr>
                <a:t>&lt;Riippuvuuden kuvaus&gt;</a:t>
              </a:r>
            </a:p>
          </p:txBody>
        </p:sp>
      </p:grpSp>
      <p:grpSp>
        <p:nvGrpSpPr>
          <p:cNvPr id="179" name="Group 171">
            <a:extLst>
              <a:ext uri="{FF2B5EF4-FFF2-40B4-BE49-F238E27FC236}">
                <a16:creationId xmlns:a16="http://schemas.microsoft.com/office/drawing/2014/main" id="{3CC8E608-9995-DB8A-A443-CF4087264636}"/>
              </a:ext>
            </a:extLst>
          </p:cNvPr>
          <p:cNvGrpSpPr>
            <a:grpSpLocks/>
          </p:cNvGrpSpPr>
          <p:nvPr/>
        </p:nvGrpSpPr>
        <p:grpSpPr bwMode="auto">
          <a:xfrm>
            <a:off x="1632564" y="2073064"/>
            <a:ext cx="2617847" cy="115416"/>
            <a:chOff x="2195737" y="76205"/>
            <a:chExt cx="2016223" cy="148041"/>
          </a:xfrm>
        </p:grpSpPr>
        <p:cxnSp>
          <p:nvCxnSpPr>
            <p:cNvPr id="180" name="Straight Arrow Connector 19">
              <a:extLst>
                <a:ext uri="{FF2B5EF4-FFF2-40B4-BE49-F238E27FC236}">
                  <a16:creationId xmlns:a16="http://schemas.microsoft.com/office/drawing/2014/main" id="{F9016C8B-3077-4F47-0F8C-D365DECB7FC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195737" y="152432"/>
              <a:ext cx="2016223" cy="315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1" name="TextBox 53">
              <a:extLst>
                <a:ext uri="{FF2B5EF4-FFF2-40B4-BE49-F238E27FC236}">
                  <a16:creationId xmlns:a16="http://schemas.microsoft.com/office/drawing/2014/main" id="{E39BD5DB-4E32-2431-BA2F-61C7644954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247" y="76205"/>
              <a:ext cx="743253" cy="148041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9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000" tIns="0" rIns="27000" bIns="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defRPr/>
              </a:pPr>
              <a:r>
                <a:rPr lang="fi-FI" sz="750" b="1" kern="0" dirty="0">
                  <a:solidFill>
                    <a:prstClr val="black"/>
                  </a:solidFill>
                  <a:latin typeface="Arial Narrow" pitchFamily="34" charset="0"/>
                  <a:cs typeface="Arial" pitchFamily="34" charset="0"/>
                </a:rPr>
                <a:t>&lt;Riippuvuuden kuvaus&gt;</a:t>
              </a:r>
            </a:p>
          </p:txBody>
        </p:sp>
      </p:grpSp>
      <p:grpSp>
        <p:nvGrpSpPr>
          <p:cNvPr id="182" name="Group 171">
            <a:extLst>
              <a:ext uri="{FF2B5EF4-FFF2-40B4-BE49-F238E27FC236}">
                <a16:creationId xmlns:a16="http://schemas.microsoft.com/office/drawing/2014/main" id="{C1494663-D0BE-9982-C8F8-081D0C26E31A}"/>
              </a:ext>
            </a:extLst>
          </p:cNvPr>
          <p:cNvGrpSpPr>
            <a:grpSpLocks/>
          </p:cNvGrpSpPr>
          <p:nvPr/>
        </p:nvGrpSpPr>
        <p:grpSpPr bwMode="auto">
          <a:xfrm>
            <a:off x="1632564" y="2289088"/>
            <a:ext cx="2617847" cy="115416"/>
            <a:chOff x="2195737" y="76205"/>
            <a:chExt cx="2016223" cy="148041"/>
          </a:xfrm>
        </p:grpSpPr>
        <p:cxnSp>
          <p:nvCxnSpPr>
            <p:cNvPr id="183" name="Straight Arrow Connector 19">
              <a:extLst>
                <a:ext uri="{FF2B5EF4-FFF2-40B4-BE49-F238E27FC236}">
                  <a16:creationId xmlns:a16="http://schemas.microsoft.com/office/drawing/2014/main" id="{86547680-89EC-D366-54EF-7A46B5B932E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195737" y="152432"/>
              <a:ext cx="2016223" cy="315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" name="TextBox 53">
              <a:extLst>
                <a:ext uri="{FF2B5EF4-FFF2-40B4-BE49-F238E27FC236}">
                  <a16:creationId xmlns:a16="http://schemas.microsoft.com/office/drawing/2014/main" id="{CD910BF3-D7F7-414B-9620-46B8D6D1E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249" y="76205"/>
              <a:ext cx="743253" cy="148041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9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000" tIns="0" rIns="27000" bIns="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defRPr/>
              </a:pPr>
              <a:r>
                <a:rPr lang="fi-FI" sz="750" b="1" kern="0" dirty="0">
                  <a:solidFill>
                    <a:prstClr val="black"/>
                  </a:solidFill>
                  <a:latin typeface="Arial Narrow" pitchFamily="34" charset="0"/>
                  <a:cs typeface="Arial" pitchFamily="34" charset="0"/>
                </a:rPr>
                <a:t>&lt;Riippuvuuden kuvaus&gt;</a:t>
              </a:r>
            </a:p>
          </p:txBody>
        </p:sp>
      </p:grpSp>
      <p:grpSp>
        <p:nvGrpSpPr>
          <p:cNvPr id="185" name="Group 171">
            <a:extLst>
              <a:ext uri="{FF2B5EF4-FFF2-40B4-BE49-F238E27FC236}">
                <a16:creationId xmlns:a16="http://schemas.microsoft.com/office/drawing/2014/main" id="{64FF5D64-9889-4BD6-335E-745B8A80750B}"/>
              </a:ext>
            </a:extLst>
          </p:cNvPr>
          <p:cNvGrpSpPr>
            <a:grpSpLocks/>
          </p:cNvGrpSpPr>
          <p:nvPr/>
        </p:nvGrpSpPr>
        <p:grpSpPr bwMode="auto">
          <a:xfrm>
            <a:off x="4773496" y="1432396"/>
            <a:ext cx="2617847" cy="115416"/>
            <a:chOff x="2195737" y="76205"/>
            <a:chExt cx="2016223" cy="148041"/>
          </a:xfrm>
        </p:grpSpPr>
        <p:cxnSp>
          <p:nvCxnSpPr>
            <p:cNvPr id="186" name="Straight Arrow Connector 19">
              <a:extLst>
                <a:ext uri="{FF2B5EF4-FFF2-40B4-BE49-F238E27FC236}">
                  <a16:creationId xmlns:a16="http://schemas.microsoft.com/office/drawing/2014/main" id="{325F8E1C-3725-5892-11C8-0506DDCFF0B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195737" y="152432"/>
              <a:ext cx="2016223" cy="315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7" name="TextBox 53">
              <a:extLst>
                <a:ext uri="{FF2B5EF4-FFF2-40B4-BE49-F238E27FC236}">
                  <a16:creationId xmlns:a16="http://schemas.microsoft.com/office/drawing/2014/main" id="{B1388E6E-C8C6-CFB6-CE0F-6A78395A47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241" y="76205"/>
              <a:ext cx="743253" cy="148041"/>
            </a:xfrm>
            <a:prstGeom prst="rect">
              <a:avLst/>
            </a:prstGeom>
            <a:solidFill>
              <a:srgbClr val="5AB5EC">
                <a:lumMod val="20000"/>
                <a:lumOff val="80000"/>
                <a:alpha val="9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000" tIns="0" rIns="27000" bIns="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defRPr/>
              </a:pPr>
              <a:r>
                <a:rPr lang="fi-FI" sz="750" b="1" kern="0" dirty="0">
                  <a:solidFill>
                    <a:prstClr val="black"/>
                  </a:solidFill>
                  <a:latin typeface="Arial Narrow" pitchFamily="34" charset="0"/>
                  <a:cs typeface="Arial" pitchFamily="34" charset="0"/>
                </a:rPr>
                <a:t>&lt;Riippuvuuden kuvaus&gt;</a:t>
              </a:r>
            </a:p>
          </p:txBody>
        </p:sp>
      </p:grpSp>
      <p:grpSp>
        <p:nvGrpSpPr>
          <p:cNvPr id="188" name="Group 171">
            <a:extLst>
              <a:ext uri="{FF2B5EF4-FFF2-40B4-BE49-F238E27FC236}">
                <a16:creationId xmlns:a16="http://schemas.microsoft.com/office/drawing/2014/main" id="{B0E069CE-08CF-9B42-2F87-1772964A3640}"/>
              </a:ext>
            </a:extLst>
          </p:cNvPr>
          <p:cNvGrpSpPr>
            <a:grpSpLocks/>
          </p:cNvGrpSpPr>
          <p:nvPr/>
        </p:nvGrpSpPr>
        <p:grpSpPr bwMode="auto">
          <a:xfrm>
            <a:off x="4773496" y="1648420"/>
            <a:ext cx="2617847" cy="115416"/>
            <a:chOff x="2195737" y="76205"/>
            <a:chExt cx="2016223" cy="148041"/>
          </a:xfrm>
        </p:grpSpPr>
        <p:cxnSp>
          <p:nvCxnSpPr>
            <p:cNvPr id="189" name="Straight Arrow Connector 19">
              <a:extLst>
                <a:ext uri="{FF2B5EF4-FFF2-40B4-BE49-F238E27FC236}">
                  <a16:creationId xmlns:a16="http://schemas.microsoft.com/office/drawing/2014/main" id="{23401CD2-85C6-A20B-9083-A5DDAA3F75B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195737" y="152432"/>
              <a:ext cx="2016223" cy="315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0" name="TextBox 53">
              <a:extLst>
                <a:ext uri="{FF2B5EF4-FFF2-40B4-BE49-F238E27FC236}">
                  <a16:creationId xmlns:a16="http://schemas.microsoft.com/office/drawing/2014/main" id="{FCDA0A52-1F24-23E7-9144-8641EA42C6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241" y="76205"/>
              <a:ext cx="743253" cy="148041"/>
            </a:xfrm>
            <a:prstGeom prst="rect">
              <a:avLst/>
            </a:prstGeom>
            <a:solidFill>
              <a:srgbClr val="5AB5EC">
                <a:lumMod val="20000"/>
                <a:lumOff val="80000"/>
                <a:alpha val="9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000" tIns="0" rIns="27000" bIns="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defRPr/>
              </a:pPr>
              <a:r>
                <a:rPr lang="fi-FI" sz="750" b="1" kern="0" dirty="0">
                  <a:solidFill>
                    <a:prstClr val="black"/>
                  </a:solidFill>
                  <a:latin typeface="Arial Narrow" pitchFamily="34" charset="0"/>
                  <a:cs typeface="Arial" pitchFamily="34" charset="0"/>
                </a:rPr>
                <a:t>&lt;Riippuvuuden kuvaus&gt;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9329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4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556D545-F4F3-414D-B5D0-DC0D6D94A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Johdanto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D0868-7533-479E-96D9-BE074051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7FB2-350C-4D14-9041-2392A9F69A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781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E4FA29-1A95-0D72-38B9-36F9AF557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Esikonseptoinnin tarkoituksena on kiteyttää ratkaisua tarvitsevan organisaation ja tietohallinnon yhteistyönä</a:t>
            </a:r>
          </a:p>
          <a:p>
            <a:pPr lvl="1"/>
            <a:r>
              <a:rPr lang="fi-FI" dirty="0"/>
              <a:t>Mitä ollaan hankkimassa tai kehittämässä</a:t>
            </a:r>
          </a:p>
          <a:p>
            <a:pPr lvl="1"/>
            <a:r>
              <a:rPr lang="fi-FI" dirty="0"/>
              <a:t>Mitä ongelmaa ollaan ratkaisemassa</a:t>
            </a:r>
          </a:p>
          <a:p>
            <a:pPr lvl="1"/>
            <a:r>
              <a:rPr lang="fi-FI" dirty="0"/>
              <a:t>Mitä hankinnalla tai kehittämisellä tavoitellaan</a:t>
            </a:r>
          </a:p>
          <a:p>
            <a:pPr lvl="1"/>
            <a:r>
              <a:rPr lang="fi-FI" dirty="0"/>
              <a:t>Mitä erityispiirteitä ratkaisussa tai hankinnassa tulee ottaa huomioon – myös SaaS-ratkaisun suhteen</a:t>
            </a:r>
          </a:p>
          <a:p>
            <a:pPr lvl="1"/>
            <a:r>
              <a:rPr lang="fi-FI" dirty="0"/>
              <a:t>Mitä riippuvuuksia hankinnan kohteella on muihin projekteihin tai kohteisiin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EB6370-9004-A43D-8534-EFA233EF1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4DFABC2-1D6D-296F-1659-A2A7D35A7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Esikonseptoinnin tarkoitus</a:t>
            </a:r>
          </a:p>
        </p:txBody>
      </p:sp>
    </p:spTree>
    <p:extLst>
      <p:ext uri="{BB962C8B-B14F-4D97-AF65-F5344CB8AC3E}">
        <p14:creationId xmlns:p14="http://schemas.microsoft.com/office/powerpoint/2010/main" val="586728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7A0013-1DF1-7D63-9AD5-05FFB19B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4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4EEFB1-7FDE-3462-808E-4554178A3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517" y="120655"/>
            <a:ext cx="7861916" cy="675000"/>
          </a:xfrm>
        </p:spPr>
        <p:txBody>
          <a:bodyPr/>
          <a:lstStyle/>
          <a:p>
            <a:r>
              <a:rPr lang="fi-FI" dirty="0"/>
              <a:t>Esikonseptointi – yleinen sisältö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51D507-CE6D-1165-1E8A-1CCC758F5528}"/>
              </a:ext>
            </a:extLst>
          </p:cNvPr>
          <p:cNvSpPr/>
          <p:nvPr/>
        </p:nvSpPr>
        <p:spPr>
          <a:xfrm>
            <a:off x="683568" y="1713011"/>
            <a:ext cx="3947424" cy="456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36000" rIns="27000" bIns="36000" rtlCol="0" anchor="t"/>
          <a:lstStyle/>
          <a:p>
            <a:r>
              <a:rPr lang="fi-FI" sz="1000" b="1" dirty="0">
                <a:solidFill>
                  <a:schemeClr val="tx1"/>
                </a:solidFill>
                <a:cs typeface="Arial" pitchFamily="34" charset="0"/>
              </a:rPr>
              <a:t>Ongelman kuvaus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fi-FI" sz="900" i="1" dirty="0">
                <a:solidFill>
                  <a:schemeClr val="tx1"/>
                </a:solidFill>
                <a:cs typeface="Arial" pitchFamily="34" charset="0"/>
              </a:rPr>
              <a:t>Mitä ongelmaa ollaan ratkaisemassa (jäsennetty, kriittisyysarvio)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fi-FI" sz="900" i="1" dirty="0">
                <a:solidFill>
                  <a:schemeClr val="tx1"/>
                </a:solidFill>
                <a:cs typeface="Arial" pitchFamily="34" charset="0"/>
              </a:rPr>
              <a:t>Ketä ongelma koskee (johto, käyttäjä, kuntalainen tms.)</a:t>
            </a:r>
            <a:endParaRPr lang="fi-FI" sz="1000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3EE41E-68C1-7CE9-6653-A40A8C0C6CF1}"/>
              </a:ext>
            </a:extLst>
          </p:cNvPr>
          <p:cNvSpPr/>
          <p:nvPr/>
        </p:nvSpPr>
        <p:spPr>
          <a:xfrm>
            <a:off x="683568" y="795656"/>
            <a:ext cx="3947425" cy="375143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bg1"/>
                </a:solidFill>
                <a:cs typeface="Arial" pitchFamily="34" charset="0"/>
              </a:rPr>
              <a:t>Esikonseptointi (esiselvityksen 0-vaihe)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B23483-DC54-03E3-0FD8-CDFED4E62BBE}"/>
              </a:ext>
            </a:extLst>
          </p:cNvPr>
          <p:cNvSpPr/>
          <p:nvPr/>
        </p:nvSpPr>
        <p:spPr>
          <a:xfrm>
            <a:off x="683568" y="2734041"/>
            <a:ext cx="3947424" cy="456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36000" rIns="27000" bIns="36000" rtlCol="0" anchor="t"/>
          <a:lstStyle/>
          <a:p>
            <a:r>
              <a:rPr lang="fi-FI" sz="1000" b="1" dirty="0">
                <a:solidFill>
                  <a:schemeClr val="tx1"/>
                </a:solidFill>
                <a:cs typeface="Arial" pitchFamily="34" charset="0"/>
              </a:rPr>
              <a:t>Rajaukset (</a:t>
            </a:r>
            <a:r>
              <a:rPr lang="fi-FI" sz="1000" b="1" dirty="0" err="1">
                <a:solidFill>
                  <a:schemeClr val="tx1"/>
                </a:solidFill>
                <a:cs typeface="Arial" pitchFamily="34" charset="0"/>
              </a:rPr>
              <a:t>scope</a:t>
            </a:r>
            <a:r>
              <a:rPr lang="fi-FI" sz="1000" b="1" dirty="0">
                <a:solidFill>
                  <a:schemeClr val="tx1"/>
                </a:solidFill>
                <a:cs typeface="Arial" pitchFamily="34" charset="0"/>
              </a:rPr>
              <a:t>) - mitä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fi-FI" sz="900" i="1" dirty="0">
                <a:solidFill>
                  <a:schemeClr val="tx1"/>
                </a:solidFill>
                <a:cs typeface="Arial" pitchFamily="34" charset="0"/>
              </a:rPr>
              <a:t>Miten laajaa ratkaisua hankitaan, mitä kuuluu ratkaisuun, mitä ei kuulu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fi-FI" sz="900" i="1" dirty="0">
                <a:solidFill>
                  <a:schemeClr val="tx1"/>
                </a:solidFill>
                <a:cs typeface="Arial" pitchFamily="34" charset="0"/>
              </a:rPr>
              <a:t>Erityispiirteet</a:t>
            </a:r>
            <a:endParaRPr lang="fi-FI" sz="1000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7BF9F5-2BEC-AEDA-30A7-DE9A1762E178}"/>
              </a:ext>
            </a:extLst>
          </p:cNvPr>
          <p:cNvSpPr/>
          <p:nvPr/>
        </p:nvSpPr>
        <p:spPr>
          <a:xfrm>
            <a:off x="5113360" y="1170799"/>
            <a:ext cx="3347071" cy="14009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rIns="27000" rtlCol="0" anchor="t"/>
          <a:lstStyle/>
          <a:p>
            <a:pPr marL="171446" indent="-171446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fi-FI" sz="900" i="1" dirty="0">
                <a:solidFill>
                  <a:schemeClr val="tx1"/>
                </a:solidFill>
                <a:cs typeface="Arial" pitchFamily="34" charset="0"/>
              </a:rPr>
              <a:t>Minimarkkinakartoitus: Onko tarjontaa tähän ratkaisumalliin + referenssiasiakkaiden palaute</a:t>
            </a:r>
          </a:p>
          <a:p>
            <a:pPr marL="171446" indent="-171446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fi-FI" sz="900" i="1" dirty="0">
                <a:solidFill>
                  <a:schemeClr val="tx1"/>
                </a:solidFill>
                <a:cs typeface="Arial" pitchFamily="34" charset="0"/>
              </a:rPr>
              <a:t>Budjetti- ja resurssitarve / reunaehdot</a:t>
            </a:r>
          </a:p>
          <a:p>
            <a:pPr marL="171446" indent="-171446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fi-FI" sz="900" i="1" dirty="0">
                <a:solidFill>
                  <a:schemeClr val="tx1"/>
                </a:solidFill>
                <a:cs typeface="Arial" pitchFamily="34" charset="0"/>
              </a:rPr>
              <a:t>Karkea suuruusluokkatason kustannus-hyötyarviointi</a:t>
            </a:r>
          </a:p>
          <a:p>
            <a:pPr marL="171446" indent="-171446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fi-FI" sz="1000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D12021-F432-8FD0-CBE5-51C32BDFC08B}"/>
              </a:ext>
            </a:extLst>
          </p:cNvPr>
          <p:cNvSpPr/>
          <p:nvPr/>
        </p:nvSpPr>
        <p:spPr>
          <a:xfrm>
            <a:off x="683568" y="3244556"/>
            <a:ext cx="3947424" cy="456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36000" rIns="27000" bIns="36000" rtlCol="0" anchor="t"/>
          <a:lstStyle/>
          <a:p>
            <a:r>
              <a:rPr lang="fi-FI" sz="1000" b="1" dirty="0">
                <a:solidFill>
                  <a:schemeClr val="tx1"/>
                </a:solidFill>
                <a:cs typeface="Arial" pitchFamily="34" charset="0"/>
              </a:rPr>
              <a:t>Kehittämisen tavoitteet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fi-FI" sz="900" i="1" dirty="0">
                <a:solidFill>
                  <a:schemeClr val="tx1"/>
                </a:solidFill>
                <a:cs typeface="Arial" pitchFamily="34" charset="0"/>
              </a:rPr>
              <a:t>Keskeiset hyötytavoitteet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fi-FI" sz="900" i="1" dirty="0">
                <a:solidFill>
                  <a:schemeClr val="tx1"/>
                </a:solidFill>
                <a:cs typeface="Arial" pitchFamily="34" charset="0"/>
              </a:rPr>
              <a:t>Tarkastelu hyödyn saajittain</a:t>
            </a:r>
            <a:endParaRPr lang="fi-FI" sz="1000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FEBDED-D1E7-3CEF-7323-EF1FA6E40DCA}"/>
              </a:ext>
            </a:extLst>
          </p:cNvPr>
          <p:cNvSpPr/>
          <p:nvPr/>
        </p:nvSpPr>
        <p:spPr>
          <a:xfrm>
            <a:off x="683568" y="3755071"/>
            <a:ext cx="3947424" cy="456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36000" rIns="27000" bIns="36000" rtlCol="0" anchor="t"/>
          <a:lstStyle/>
          <a:p>
            <a:r>
              <a:rPr lang="fi-FI" sz="1000" b="1" dirty="0">
                <a:solidFill>
                  <a:schemeClr val="tx1"/>
                </a:solidFill>
                <a:cs typeface="Arial" pitchFamily="34" charset="0"/>
              </a:rPr>
              <a:t>Digitalisointimahdollisuudet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fi-FI" sz="900" i="1" dirty="0">
                <a:solidFill>
                  <a:schemeClr val="tx1"/>
                </a:solidFill>
                <a:cs typeface="Arial" pitchFamily="34" charset="0"/>
              </a:rPr>
              <a:t>Mitä manuaalista tai hukkaa tällä hetkellä toimintaan kuuluu, joita kannattaisi lähteä automatisoimaan tai digitalisoimaan</a:t>
            </a:r>
            <a:endParaRPr lang="fi-FI" sz="1000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3FE0F8-BFF4-4EAA-D195-18AC66272EF9}"/>
              </a:ext>
            </a:extLst>
          </p:cNvPr>
          <p:cNvSpPr/>
          <p:nvPr/>
        </p:nvSpPr>
        <p:spPr>
          <a:xfrm>
            <a:off x="683568" y="2223526"/>
            <a:ext cx="3947424" cy="456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36000" rIns="27000" bIns="36000" rtlCol="0" anchor="t"/>
          <a:lstStyle/>
          <a:p>
            <a:r>
              <a:rPr lang="fi-FI" sz="1000" b="1" dirty="0">
                <a:solidFill>
                  <a:schemeClr val="tx1"/>
                </a:solidFill>
                <a:cs typeface="Arial" pitchFamily="34" charset="0"/>
              </a:rPr>
              <a:t>Ratkaisun ylätason kuvaus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fi-FI" sz="900" i="1" dirty="0">
                <a:solidFill>
                  <a:schemeClr val="tx1"/>
                </a:solidFill>
                <a:cs typeface="Arial" pitchFamily="34" charset="0"/>
              </a:rPr>
              <a:t>Millä tavalla ongelmaa/ongelmia on tarkoitus ratkaista</a:t>
            </a:r>
            <a:endParaRPr lang="fi-FI" sz="1000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4E31FC-4BD3-B1F9-F387-103856EAA5F8}"/>
              </a:ext>
            </a:extLst>
          </p:cNvPr>
          <p:cNvSpPr/>
          <p:nvPr/>
        </p:nvSpPr>
        <p:spPr>
          <a:xfrm>
            <a:off x="5113361" y="795655"/>
            <a:ext cx="3347071" cy="375143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bg1"/>
                </a:solidFill>
                <a:cs typeface="Arial" pitchFamily="34" charset="0"/>
              </a:rPr>
              <a:t>Toteutettavuuden validointi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4F713F-1E6A-A930-4A78-45B3073C74C0}"/>
              </a:ext>
            </a:extLst>
          </p:cNvPr>
          <p:cNvSpPr/>
          <p:nvPr/>
        </p:nvSpPr>
        <p:spPr>
          <a:xfrm>
            <a:off x="683568" y="4265586"/>
            <a:ext cx="3947424" cy="456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36000" rIns="27000" bIns="36000" rtlCol="0" anchor="t"/>
          <a:lstStyle/>
          <a:p>
            <a:r>
              <a:rPr lang="fi-FI" sz="1000" b="1" dirty="0">
                <a:solidFill>
                  <a:schemeClr val="tx1"/>
                </a:solidFill>
                <a:cs typeface="Arial" pitchFamily="34" charset="0"/>
              </a:rPr>
              <a:t>Riippuvuudet ja ratkaisussa erityishuomioitavaa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fi-FI" sz="900" i="1" dirty="0">
                <a:solidFill>
                  <a:schemeClr val="tx1"/>
                </a:solidFill>
                <a:cs typeface="Arial" pitchFamily="34" charset="0"/>
              </a:rPr>
              <a:t>Keskeiset riippuvuudet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fi-FI" sz="900" i="1" dirty="0">
                <a:solidFill>
                  <a:schemeClr val="tx1"/>
                </a:solidFill>
                <a:cs typeface="Arial" pitchFamily="34" charset="0"/>
              </a:rPr>
              <a:t>Keskeiset huomioitavat erityispiirteet</a:t>
            </a:r>
            <a:endParaRPr lang="fi-FI" sz="1000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367E6A8-EF85-7D1B-6576-FE7133AF5B32}"/>
              </a:ext>
            </a:extLst>
          </p:cNvPr>
          <p:cNvSpPr/>
          <p:nvPr/>
        </p:nvSpPr>
        <p:spPr>
          <a:xfrm>
            <a:off x="683568" y="1202496"/>
            <a:ext cx="3947424" cy="456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36000" rIns="27000" bIns="36000" rtlCol="0" anchor="t"/>
          <a:lstStyle/>
          <a:p>
            <a:r>
              <a:rPr lang="fi-FI" sz="1000" b="1" dirty="0">
                <a:solidFill>
                  <a:schemeClr val="tx1"/>
                </a:solidFill>
                <a:cs typeface="Arial" pitchFamily="34" charset="0"/>
              </a:rPr>
              <a:t>Ylätason lähtötilanne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fi-FI" sz="900" i="1" dirty="0">
                <a:solidFill>
                  <a:schemeClr val="tx1"/>
                </a:solidFill>
                <a:cs typeface="Arial" pitchFamily="34" charset="0"/>
              </a:rPr>
              <a:t>Miten kehittämiskohde nyt on toteutettu – millä teknologioilla, millä resursseilla</a:t>
            </a:r>
            <a:endParaRPr lang="fi-FI" sz="1000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448FEE-DCE3-0807-A442-4EEA02C54B95}"/>
              </a:ext>
            </a:extLst>
          </p:cNvPr>
          <p:cNvSpPr txBox="1"/>
          <p:nvPr/>
        </p:nvSpPr>
        <p:spPr>
          <a:xfrm>
            <a:off x="5233719" y="2554838"/>
            <a:ext cx="32267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100" dirty="0">
                <a:solidFill>
                  <a:schemeClr val="tx1"/>
                </a:solidFill>
              </a:rPr>
              <a:t>Mahdollinen laajennettu esikonseptointivaihe</a:t>
            </a:r>
          </a:p>
        </p:txBody>
      </p:sp>
    </p:spTree>
    <p:extLst>
      <p:ext uri="{BB962C8B-B14F-4D97-AF65-F5344CB8AC3E}">
        <p14:creationId xmlns:p14="http://schemas.microsoft.com/office/powerpoint/2010/main" val="1130601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4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556D545-F4F3-414D-B5D0-DC0D6D94A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Esikonseptointi</a:t>
            </a:r>
            <a:br>
              <a:rPr lang="fi-FI" dirty="0"/>
            </a:br>
            <a:r>
              <a:rPr lang="fi-FI" dirty="0"/>
              <a:t>- </a:t>
            </a:r>
            <a:br>
              <a:rPr lang="fi-FI" dirty="0"/>
            </a:br>
            <a:r>
              <a:rPr lang="fi-FI" dirty="0"/>
              <a:t>esiselvityksen vaihe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D0868-7533-479E-96D9-BE074051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7FB2-350C-4D14-9041-2392A9F69A4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733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52F3AD-3035-1217-3884-FC9DB560DA1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E5EFFB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134938" indent="-134938"/>
            <a:r>
              <a:rPr lang="fi-FI" sz="1400" dirty="0"/>
              <a:t>&lt;Mitä on olemassa, miten nyt toimitaan. Millä järjestelmillä, millä resursseilla, millä ylätason keinoin&gt;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7A0013-1DF1-7D63-9AD5-05FFB19B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6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4EEFB1-7FDE-3462-808E-4554178A3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Tausta – mistä tilanteesta lähdetään liikkeelle </a:t>
            </a:r>
          </a:p>
        </p:txBody>
      </p:sp>
    </p:spTree>
    <p:extLst>
      <p:ext uri="{BB962C8B-B14F-4D97-AF65-F5344CB8AC3E}">
        <p14:creationId xmlns:p14="http://schemas.microsoft.com/office/powerpoint/2010/main" val="2502107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E70B40C-1E1A-514F-EF40-F5AFFCB9D3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071886"/>
              </p:ext>
            </p:extLst>
          </p:nvPr>
        </p:nvGraphicFramePr>
        <p:xfrm>
          <a:off x="674688" y="903288"/>
          <a:ext cx="7775574" cy="944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11712">
                  <a:extLst>
                    <a:ext uri="{9D8B030D-6E8A-4147-A177-3AD203B41FA5}">
                      <a16:colId xmlns:a16="http://schemas.microsoft.com/office/drawing/2014/main" val="1707644305"/>
                    </a:ext>
                  </a:extLst>
                </a:gridCol>
                <a:gridCol w="2963862">
                  <a:extLst>
                    <a:ext uri="{9D8B030D-6E8A-4147-A177-3AD203B41FA5}">
                      <a16:colId xmlns:a16="http://schemas.microsoft.com/office/drawing/2014/main" val="1889788908"/>
                    </a:ext>
                  </a:extLst>
                </a:gridCol>
              </a:tblGrid>
              <a:tr h="252615">
                <a:tc>
                  <a:txBody>
                    <a:bodyPr/>
                    <a:lstStyle/>
                    <a:p>
                      <a:r>
                        <a:rPr lang="fi-FI" sz="1400" dirty="0"/>
                        <a:t>Mitä ongelmaa ollaan ratkaisemassa?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Keskeiset kipupisteet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9317"/>
                  </a:ext>
                </a:extLst>
              </a:tr>
              <a:tr h="252615">
                <a:tc>
                  <a:txBody>
                    <a:bodyPr/>
                    <a:lstStyle/>
                    <a:p>
                      <a:r>
                        <a:rPr lang="fi-FI" sz="1200" dirty="0"/>
                        <a:t>Sanallinen kuvaus ongelmasta (mikä, kenelle ongelma)</a:t>
                      </a:r>
                      <a:endParaRPr lang="fi-FI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200" dirty="0"/>
                        <a:t>&lt;kipupiste&gt;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200" dirty="0"/>
                        <a:t>&lt;kipupiste&gt;</a:t>
                      </a:r>
                    </a:p>
                    <a:p>
                      <a:pPr marL="285750" marR="0" lvl="0" indent="-28575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200" dirty="0"/>
                        <a:t>&lt;kipupiste&gt;</a:t>
                      </a:r>
                    </a:p>
                  </a:txBody>
                  <a:tcPr>
                    <a:solidFill>
                      <a:srgbClr val="C5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548482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7A0013-1DF1-7D63-9AD5-05FFB19B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7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4EEFB1-7FDE-3462-808E-4554178A3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Ongelma, jota ollaan ratkaisemassa</a:t>
            </a:r>
          </a:p>
        </p:txBody>
      </p:sp>
    </p:spTree>
    <p:extLst>
      <p:ext uri="{BB962C8B-B14F-4D97-AF65-F5344CB8AC3E}">
        <p14:creationId xmlns:p14="http://schemas.microsoft.com/office/powerpoint/2010/main" val="1387024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52F3AD-3035-1217-3884-FC9DB560D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000" y="904009"/>
            <a:ext cx="5044260" cy="3730466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134938" indent="-134938"/>
            <a:r>
              <a:rPr lang="fi-FI" sz="1400" dirty="0"/>
              <a:t>&lt;ratkaisuidean kuvaus. Toteutetaan X, jolla saadaan aikaiseksi Y&gt;</a:t>
            </a:r>
            <a:endParaRPr lang="fi-FI" sz="1400" i="1" dirty="0"/>
          </a:p>
          <a:p>
            <a:pPr marL="404938" lvl="1" indent="-134938"/>
            <a:endParaRPr lang="fi-FI" sz="1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7A0013-1DF1-7D63-9AD5-05FFB19B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8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4EEFB1-7FDE-3462-808E-4554178A3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Ratkaisuidean kuvaus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0939DE97-41B8-F5B4-8731-FF5EA3B87ADF}"/>
              </a:ext>
            </a:extLst>
          </p:cNvPr>
          <p:cNvSpPr txBox="1">
            <a:spLocks/>
          </p:cNvSpPr>
          <p:nvPr/>
        </p:nvSpPr>
        <p:spPr>
          <a:xfrm>
            <a:off x="5961679" y="904008"/>
            <a:ext cx="2955149" cy="3730466"/>
          </a:xfrm>
          <a:prstGeom prst="rect">
            <a:avLst/>
          </a:prstGeom>
          <a:solidFill>
            <a:srgbClr val="E5EFFB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-135000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0000" indent="-135000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5000" indent="-135000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35000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5000" indent="-135000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10000" indent="-135000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45000" indent="-135000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00" indent="-135000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5000" indent="-135000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</a:pPr>
            <a:r>
              <a:rPr lang="fi-FI" sz="1200" dirty="0"/>
              <a:t>Potentiaalisia teknisiä ratkaisuvaihtoehtoja</a:t>
            </a:r>
          </a:p>
          <a:p>
            <a:pPr marL="134938" indent="-134938"/>
            <a:r>
              <a:rPr lang="fi-FI" sz="1200" dirty="0"/>
              <a:t>?</a:t>
            </a:r>
          </a:p>
          <a:p>
            <a:pPr marL="134938" indent="-134938"/>
            <a:endParaRPr lang="fi-FI" sz="1200" dirty="0"/>
          </a:p>
          <a:p>
            <a:pPr indent="0">
              <a:buNone/>
            </a:pPr>
            <a:r>
              <a:rPr lang="fi-FI" sz="1200" dirty="0"/>
              <a:t>Mikä muu taho on ratkonut vastaavaa ongelmaa</a:t>
            </a:r>
          </a:p>
          <a:p>
            <a:pPr marL="134938" indent="-134938"/>
            <a:r>
              <a:rPr lang="fi-FI" sz="1200" dirty="0"/>
              <a:t>?</a:t>
            </a:r>
          </a:p>
          <a:p>
            <a:pPr marL="404938" lvl="1" indent="-134938"/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3489387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BAB576C-DF1C-E439-6038-6806CD7C28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441159"/>
              </p:ext>
            </p:extLst>
          </p:nvPr>
        </p:nvGraphicFramePr>
        <p:xfrm>
          <a:off x="674688" y="903288"/>
          <a:ext cx="7775574" cy="1630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03394">
                  <a:extLst>
                    <a:ext uri="{9D8B030D-6E8A-4147-A177-3AD203B41FA5}">
                      <a16:colId xmlns:a16="http://schemas.microsoft.com/office/drawing/2014/main" val="2089808780"/>
                    </a:ext>
                  </a:extLst>
                </a:gridCol>
                <a:gridCol w="2072180">
                  <a:extLst>
                    <a:ext uri="{9D8B030D-6E8A-4147-A177-3AD203B41FA5}">
                      <a16:colId xmlns:a16="http://schemas.microsoft.com/office/drawing/2014/main" val="4112659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Tavoite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Kriittisyys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595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&lt;tavoite&gt;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&lt;välttämätön, tärkeä, tavoiteltava&gt;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975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/>
                        <a:t>&lt;tavoite&gt;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984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/>
                        <a:t>&lt;tavoite&gt;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608452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7A0013-1DF1-7D63-9AD5-05FFB19B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9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4EEFB1-7FDE-3462-808E-4554178A3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Kehittämisen tavoitteet</a:t>
            </a:r>
          </a:p>
        </p:txBody>
      </p:sp>
    </p:spTree>
    <p:extLst>
      <p:ext uri="{BB962C8B-B14F-4D97-AF65-F5344CB8AC3E}">
        <p14:creationId xmlns:p14="http://schemas.microsoft.com/office/powerpoint/2010/main" val="3540136149"/>
      </p:ext>
    </p:extLst>
  </p:cSld>
  <p:clrMapOvr>
    <a:masterClrMapping/>
  </p:clrMapOvr>
</p:sld>
</file>

<file path=ppt/theme/theme1.xml><?xml version="1.0" encoding="utf-8"?>
<a:theme xmlns:a="http://schemas.openxmlformats.org/drawingml/2006/main" name="Espoon kaupunki EN">
  <a:themeElements>
    <a:clrScheme name="Espoon kaupunki">
      <a:dk1>
        <a:srgbClr val="000000"/>
      </a:dk1>
      <a:lt1>
        <a:sysClr val="window" lastClr="FFFFFF"/>
      </a:lt1>
      <a:dk2>
        <a:srgbClr val="0050BB"/>
      </a:dk2>
      <a:lt2>
        <a:srgbClr val="EEECE1"/>
      </a:lt2>
      <a:accent1>
        <a:srgbClr val="249FFF"/>
      </a:accent1>
      <a:accent2>
        <a:srgbClr val="0050BB"/>
      </a:accent2>
      <a:accent3>
        <a:srgbClr val="FF7300"/>
      </a:accent3>
      <a:accent4>
        <a:srgbClr val="C6DB00"/>
      </a:accent4>
      <a:accent5>
        <a:srgbClr val="DB0C41"/>
      </a:accent5>
      <a:accent6>
        <a:srgbClr val="FFCE00"/>
      </a:accent6>
      <a:hlink>
        <a:srgbClr val="0050BB"/>
      </a:hlink>
      <a:folHlink>
        <a:srgbClr val="800080"/>
      </a:folHlink>
    </a:clrScheme>
    <a:fontScheme name="Espoo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2000" dirty="0" err="1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poo esittelydiat englanniksi 16_9  -  Vain luku" id="{3DE94F61-9A36-469E-8FAC-0FAEFC0D5894}" vid="{6C8C835C-2BBF-4726-8959-E8FBD0919EE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636</Words>
  <Application>Microsoft Office PowerPoint</Application>
  <PresentationFormat>Näytössä katseltava esitys (16:9)</PresentationFormat>
  <Paragraphs>133</Paragraphs>
  <Slides>14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Segoe UI Semibold</vt:lpstr>
      <vt:lpstr>Tahoma</vt:lpstr>
      <vt:lpstr>Espoon kaupunki EN</vt:lpstr>
      <vt:lpstr>Esikonseptointi - Kehitettävän kohteen kiteytys</vt:lpstr>
      <vt:lpstr>Johdanto</vt:lpstr>
      <vt:lpstr>Esikonseptoinnin tarkoitus</vt:lpstr>
      <vt:lpstr>Esikonseptointi – yleinen sisältö</vt:lpstr>
      <vt:lpstr>Esikonseptointi -  esiselvityksen vaihe 0</vt:lpstr>
      <vt:lpstr>Tausta – mistä tilanteesta lähdetään liikkeelle </vt:lpstr>
      <vt:lpstr>Ongelma, jota ollaan ratkaisemassa</vt:lpstr>
      <vt:lpstr>Ratkaisuidean kuvaus</vt:lpstr>
      <vt:lpstr>Kehittämisen tavoitteet</vt:lpstr>
      <vt:lpstr>PowerPoint-esitys</vt:lpstr>
      <vt:lpstr>Digitalisointimahdollisuudet</vt:lpstr>
      <vt:lpstr>Erityishuomioitavaa ratkaisussa</vt:lpstr>
      <vt:lpstr>Kehittämisen rajaukset ja reunaehdot</vt:lpstr>
      <vt:lpstr>Kehittämisen riippuvuudet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2023-07-11T06:35:11Z</dcterms:created>
  <dcterms:modified xsi:type="dcterms:W3CDTF">2023-07-11T06:47:35Z</dcterms:modified>
</cp:coreProperties>
</file>